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5" r:id="rId6"/>
    <p:sldId id="273" r:id="rId7"/>
    <p:sldId id="283" r:id="rId8"/>
    <p:sldId id="284" r:id="rId9"/>
    <p:sldId id="285" r:id="rId10"/>
    <p:sldId id="275" r:id="rId11"/>
    <p:sldId id="274" r:id="rId12"/>
    <p:sldId id="262" r:id="rId13"/>
    <p:sldId id="276" r:id="rId14"/>
    <p:sldId id="277" r:id="rId15"/>
    <p:sldId id="278" r:id="rId16"/>
    <p:sldId id="264" r:id="rId17"/>
    <p:sldId id="288" r:id="rId18"/>
    <p:sldId id="287" r:id="rId19"/>
    <p:sldId id="281" r:id="rId20"/>
    <p:sldId id="289" r:id="rId21"/>
    <p:sldId id="294" r:id="rId22"/>
    <p:sldId id="293" r:id="rId23"/>
    <p:sldId id="296" r:id="rId24"/>
    <p:sldId id="298" r:id="rId25"/>
    <p:sldId id="290" r:id="rId26"/>
    <p:sldId id="292" r:id="rId27"/>
    <p:sldId id="291" r:id="rId28"/>
    <p:sldId id="286" r:id="rId29"/>
    <p:sldId id="300" r:id="rId30"/>
    <p:sldId id="303" r:id="rId31"/>
    <p:sldId id="302" r:id="rId32"/>
    <p:sldId id="301" r:id="rId33"/>
    <p:sldId id="265" r:id="rId34"/>
    <p:sldId id="267" r:id="rId35"/>
    <p:sldId id="268" r:id="rId36"/>
    <p:sldId id="269" r:id="rId37"/>
    <p:sldId id="270" r:id="rId38"/>
    <p:sldId id="271" r:id="rId39"/>
    <p:sldId id="272" r:id="rId40"/>
    <p:sldId id="304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7jzxwE5M4NO+rCt4jQn+caxhG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952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955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3643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5533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465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8705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7243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283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2602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201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2048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5093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4569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288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3901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6871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130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8275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8164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3560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645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487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33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9197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11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40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.jpg"/><Relationship Id="rId7" Type="http://schemas.openxmlformats.org/officeDocument/2006/relationships/image" Target="../media/image37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36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hyperlink" Target="https://www.rocketpunch.com/jobs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4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6.png"/><Relationship Id="rId10" Type="http://schemas.openxmlformats.org/officeDocument/2006/relationships/image" Target="../media/image39.png"/><Relationship Id="rId4" Type="http://schemas.openxmlformats.org/officeDocument/2006/relationships/image" Target="../media/image55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62.png"/><Relationship Id="rId5" Type="http://schemas.openxmlformats.org/officeDocument/2006/relationships/image" Target="../media/image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62.png"/><Relationship Id="rId5" Type="http://schemas.openxmlformats.org/officeDocument/2006/relationships/image" Target="../media/image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62.png"/><Relationship Id="rId5" Type="http://schemas.openxmlformats.org/officeDocument/2006/relationships/image" Target="../media/image7.png"/><Relationship Id="rId15" Type="http://schemas.openxmlformats.org/officeDocument/2006/relationships/image" Target="../media/image68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60.png"/><Relationship Id="rId5" Type="http://schemas.openxmlformats.org/officeDocument/2006/relationships/image" Target="../media/image7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2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60.png"/><Relationship Id="rId5" Type="http://schemas.openxmlformats.org/officeDocument/2006/relationships/image" Target="../media/image72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2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UpJs89fSBXNolQGOYKn0YQ" TargetMode="External"/><Relationship Id="rId2" Type="http://schemas.openxmlformats.org/officeDocument/2006/relationships/hyperlink" Target="http://www.typingi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ook.naver.com/bookdb/book_detail.nhn?bid=16415934" TargetMode="External"/><Relationship Id="rId5" Type="http://schemas.openxmlformats.org/officeDocument/2006/relationships/hyperlink" Target="https://www.youtube.com/channel/UCSEOUzkGNCT_29EU_vnBYjg" TargetMode="External"/><Relationship Id="rId4" Type="http://schemas.openxmlformats.org/officeDocument/2006/relationships/hyperlink" Target="https://www.youtube.com/channel/UC_4u-bXaba7yrRz_6x6kb_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강의 소개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(디지털컨버전스)자바( JAVA) 웹개발자 양성과정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3;p29"/>
          <p:cNvSpPr txBox="1"/>
          <p:nvPr/>
        </p:nvSpPr>
        <p:spPr>
          <a:xfrm>
            <a:off x="1529860" y="2158161"/>
            <a:ext cx="89241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Front-End, Back-End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개발자를 별도로 채용 및 운영함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234" y="2994925"/>
            <a:ext cx="5057775" cy="1352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313" y="2994925"/>
            <a:ext cx="4200525" cy="1323975"/>
          </a:xfrm>
          <a:prstGeom prst="rect">
            <a:avLst/>
          </a:prstGeom>
        </p:spPr>
      </p:pic>
      <p:sp>
        <p:nvSpPr>
          <p:cNvPr id="9" name="Google Shape;123;p30"/>
          <p:cNvSpPr txBox="1">
            <a:spLocks noGrp="1"/>
          </p:cNvSpPr>
          <p:nvPr>
            <p:ph type="title"/>
          </p:nvPr>
        </p:nvSpPr>
        <p:spPr>
          <a:xfrm>
            <a:off x="846993" y="76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ko-KR" dirty="0"/>
              <a:t>Front-End vs </a:t>
            </a:r>
            <a:r>
              <a:rPr lang="en-US" altLang="ko-KR" dirty="0" smtClean="0"/>
              <a:t>Back-End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4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한국에서 </a:t>
            </a:r>
            <a:r>
              <a:rPr lang="ko-KR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웹</a:t>
            </a:r>
            <a:r>
              <a:rPr lang="ko-KR" dirty="0" err="1" smtClean="0"/>
              <a:t>개발자란</a:t>
            </a:r>
            <a:r>
              <a:rPr lang="ko-KR" dirty="0"/>
              <a:t>?</a:t>
            </a:r>
            <a:endParaRPr dirty="0"/>
          </a:p>
        </p:txBody>
      </p:sp>
      <p:sp>
        <p:nvSpPr>
          <p:cNvPr id="3" name="Google Shape;113;p29"/>
          <p:cNvSpPr txBox="1"/>
          <p:nvPr/>
        </p:nvSpPr>
        <p:spPr>
          <a:xfrm>
            <a:off x="838200" y="1803845"/>
            <a:ext cx="74529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기술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(HTML, CSS , </a:t>
            </a:r>
            <a:r>
              <a:rPr lang="en-US" altLang="ko-KR" sz="1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자바 기반의 개발자</a:t>
            </a:r>
            <a:endParaRPr lang="en-US" altLang="ko-KR" sz="1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 Software Engineer (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미국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r>
              <a:rPr 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Full-Stack Engineer (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영국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 descr="5 Advantages Of Hiring Full Stack Developer Over Front End And Back End 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16" y="2971800"/>
            <a:ext cx="4187630" cy="36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29" y="2781300"/>
            <a:ext cx="2295525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408" y="3033346"/>
            <a:ext cx="4747646" cy="33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한국에서 </a:t>
            </a:r>
            <a:r>
              <a:rPr lang="ko-KR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웹</a:t>
            </a:r>
            <a:r>
              <a:rPr lang="ko-KR" dirty="0" err="1" smtClean="0"/>
              <a:t>개발자란</a:t>
            </a:r>
            <a:r>
              <a:rPr lang="ko-KR" dirty="0"/>
              <a:t>?</a:t>
            </a:r>
            <a:endParaRPr dirty="0"/>
          </a:p>
        </p:txBody>
      </p:sp>
      <p:sp>
        <p:nvSpPr>
          <p:cNvPr id="3" name="Google Shape;113;p29"/>
          <p:cNvSpPr txBox="1"/>
          <p:nvPr/>
        </p:nvSpPr>
        <p:spPr>
          <a:xfrm>
            <a:off x="838200" y="1965319"/>
            <a:ext cx="74529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여전히 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Full Stack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개발자에 대한 선호도가 높음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6" y="2622215"/>
            <a:ext cx="3568212" cy="1235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71" y="3857995"/>
            <a:ext cx="3930162" cy="11876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738" y="2738291"/>
            <a:ext cx="5990858" cy="4635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647" y="4010771"/>
            <a:ext cx="5745040" cy="719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5930" y="4729911"/>
            <a:ext cx="2280139" cy="1018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한국에서 </a:t>
            </a:r>
            <a:r>
              <a:rPr lang="ko-KR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웹</a:t>
            </a:r>
            <a:r>
              <a:rPr lang="ko-KR" dirty="0" err="1" smtClean="0"/>
              <a:t>개발자란</a:t>
            </a:r>
            <a:r>
              <a:rPr lang="ko-KR" dirty="0"/>
              <a:t>?</a:t>
            </a:r>
            <a:endParaRPr dirty="0"/>
          </a:p>
        </p:txBody>
      </p:sp>
      <p:pic>
        <p:nvPicPr>
          <p:cNvPr id="3074" name="Picture 2" descr="https://cdn-images-1.medium.com/max/1024/1*CSmdRREuwm0VWKTpVmjH0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280032" cy="40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14;p29"/>
          <p:cNvSpPr txBox="1"/>
          <p:nvPr/>
        </p:nvSpPr>
        <p:spPr>
          <a:xfrm>
            <a:off x="8334017" y="2180396"/>
            <a:ext cx="374368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정규직 구조인 국내 기준</a:t>
            </a:r>
            <a:endParaRPr lang="en-US" altLang="ko-KR" sz="18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8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한쪽 분야만 하는 경우와 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Full Stack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개발하는 경우</a:t>
            </a:r>
            <a:endParaRPr lang="en-US" altLang="ko-KR" sz="1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연봉 차이는 직급별로 동일하거나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차이가 존재한다면</a:t>
            </a:r>
            <a:endParaRPr lang="en-US" altLang="ko-KR" sz="18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만원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~ 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20%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정도</a:t>
            </a:r>
            <a:endParaRPr lang="en-US" altLang="ko-KR" sz="18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개발자 또는 </a:t>
            </a:r>
            <a:r>
              <a:rPr lang="ko-KR" altLang="en-US" sz="18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개발자로 전문분야를 선택해서 취업하더라도 대부분 둘다 </a:t>
            </a:r>
            <a:r>
              <a:rPr lang="ko-KR" altLang="en-US" sz="18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하게됨</a:t>
            </a:r>
            <a:endParaRPr lang="en-US" altLang="ko-KR" sz="18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25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웹 </a:t>
            </a:r>
            <a:r>
              <a:rPr lang="en-US" altLang="ko-KR" dirty="0" smtClean="0"/>
              <a:t>Vs. </a:t>
            </a:r>
            <a:r>
              <a:rPr lang="ko-KR" altLang="en-US" dirty="0" err="1" smtClean="0"/>
              <a:t>모바일앱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998312" cy="43279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84" y="1690688"/>
            <a:ext cx="1998312" cy="43279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02" y="1690688"/>
            <a:ext cx="2002372" cy="43367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686" y="1690688"/>
            <a:ext cx="2004534" cy="4341462"/>
          </a:xfrm>
          <a:prstGeom prst="rect">
            <a:avLst/>
          </a:prstGeom>
        </p:spPr>
      </p:pic>
      <p:sp>
        <p:nvSpPr>
          <p:cNvPr id="10" name="Google Shape;114;p29"/>
          <p:cNvSpPr txBox="1"/>
          <p:nvPr/>
        </p:nvSpPr>
        <p:spPr>
          <a:xfrm>
            <a:off x="3871547" y="6251235"/>
            <a:ext cx="5805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일부 기능들을 웹 기술을 이용하여 구현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32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웹 </a:t>
            </a:r>
            <a:r>
              <a:rPr lang="en-US" altLang="ko-KR" dirty="0" smtClean="0"/>
              <a:t>Vs. </a:t>
            </a:r>
            <a:r>
              <a:rPr lang="ko-KR" altLang="en-US" dirty="0" err="1" smtClean="0"/>
              <a:t>모바일앱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02" y="1690687"/>
            <a:ext cx="2000683" cy="42795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960" y="1690688"/>
            <a:ext cx="1980902" cy="42902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063" y="1690688"/>
            <a:ext cx="1980168" cy="4288688"/>
          </a:xfrm>
          <a:prstGeom prst="rect">
            <a:avLst/>
          </a:prstGeom>
        </p:spPr>
      </p:pic>
      <p:sp>
        <p:nvSpPr>
          <p:cNvPr id="8" name="Google Shape;114;p29"/>
          <p:cNvSpPr txBox="1"/>
          <p:nvPr/>
        </p:nvSpPr>
        <p:spPr>
          <a:xfrm>
            <a:off x="2474602" y="6154520"/>
            <a:ext cx="780757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금융권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은행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공공기관의 앱들은 전반적으로 웹 기술을 사용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74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 sz="3200" dirty="0"/>
              <a:t>소프트웨어 개발자(</a:t>
            </a:r>
            <a:r>
              <a:rPr lang="ko-KR" sz="3200" dirty="0" err="1"/>
              <a:t>Software</a:t>
            </a:r>
            <a:r>
              <a:rPr lang="ko-KR" sz="3200" dirty="0"/>
              <a:t> </a:t>
            </a:r>
            <a:r>
              <a:rPr lang="ko-KR" sz="3200" dirty="0" err="1"/>
              <a:t>Engineer</a:t>
            </a:r>
            <a:r>
              <a:rPr lang="ko-KR" sz="3200" dirty="0"/>
              <a:t>)의 필요 역량</a:t>
            </a:r>
            <a:endParaRPr sz="3200" dirty="0"/>
          </a:p>
        </p:txBody>
      </p:sp>
      <p:grpSp>
        <p:nvGrpSpPr>
          <p:cNvPr id="177" name="Google Shape;177;p5"/>
          <p:cNvGrpSpPr/>
          <p:nvPr/>
        </p:nvGrpSpPr>
        <p:grpSpPr>
          <a:xfrm>
            <a:off x="841486" y="1915454"/>
            <a:ext cx="10509027" cy="4171680"/>
            <a:chOff x="3286" y="89829"/>
            <a:chExt cx="10509027" cy="4171680"/>
          </a:xfrm>
        </p:grpSpPr>
        <p:sp>
          <p:nvSpPr>
            <p:cNvPr id="178" name="Google Shape;178;p5"/>
            <p:cNvSpPr/>
            <p:nvPr/>
          </p:nvSpPr>
          <p:spPr>
            <a:xfrm>
              <a:off x="3286" y="89829"/>
              <a:ext cx="3203971" cy="92160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 txBox="1"/>
            <p:nvPr/>
          </p:nvSpPr>
          <p:spPr>
            <a:xfrm>
              <a:off x="3286" y="89829"/>
              <a:ext cx="3203971" cy="9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0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핵심 역량</a:t>
              </a:r>
              <a:endParaRPr sz="3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286" y="1011429"/>
              <a:ext cx="3203971" cy="3250080"/>
            </a:xfrm>
            <a:prstGeom prst="rect">
              <a:avLst/>
            </a:prstGeom>
            <a:solidFill>
              <a:srgbClr val="F7D5CB">
                <a:alpha val="89411"/>
              </a:srgbClr>
            </a:solidFill>
            <a:ln w="12700" cap="flat" cmpd="sng">
              <a:solidFill>
                <a:srgbClr val="F7D5CB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 txBox="1"/>
            <p:nvPr/>
          </p:nvSpPr>
          <p:spPr>
            <a:xfrm>
              <a:off x="3286" y="1011429"/>
              <a:ext cx="3203971" cy="325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70675" rIns="227575" bIns="256025" anchor="t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프로그래밍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소프트웨어 공학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655814" y="89829"/>
              <a:ext cx="3203971" cy="921600"/>
            </a:xfrm>
            <a:prstGeom prst="rect">
              <a:avLst/>
            </a:prstGeom>
            <a:solidFill>
              <a:srgbClr val="C47F6E"/>
            </a:solidFill>
            <a:ln w="12700" cap="flat" cmpd="sng">
              <a:solidFill>
                <a:srgbClr val="C47F6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 txBox="1"/>
            <p:nvPr/>
          </p:nvSpPr>
          <p:spPr>
            <a:xfrm>
              <a:off x="3655814" y="89829"/>
              <a:ext cx="3203971" cy="9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0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실무 역량</a:t>
              </a:r>
              <a:endParaRPr sz="3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655814" y="1011429"/>
              <a:ext cx="3203971" cy="3250080"/>
            </a:xfrm>
            <a:prstGeom prst="rect">
              <a:avLst/>
            </a:prstGeom>
            <a:solidFill>
              <a:srgbClr val="EBD6D4">
                <a:alpha val="89411"/>
              </a:srgbClr>
            </a:solidFill>
            <a:ln w="12700" cap="flat" cmpd="sng">
              <a:solidFill>
                <a:srgbClr val="EBD6D4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3655814" y="1011429"/>
              <a:ext cx="3203971" cy="325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70675" rIns="227575" bIns="256025" anchor="t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라이브러리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프레임워크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미들웨어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7308342" y="89829"/>
              <a:ext cx="3203971" cy="921600"/>
            </a:xfrm>
            <a:prstGeom prst="rect">
              <a:avLst/>
            </a:prstGeom>
            <a:solidFill>
              <a:srgbClr val="A4A4A4"/>
            </a:solidFill>
            <a:ln w="12700" cap="flat" cmpd="sng">
              <a:solidFill>
                <a:srgbClr val="A4A4A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7308342" y="89829"/>
              <a:ext cx="3203971" cy="9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0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기본 역량</a:t>
              </a:r>
              <a:endParaRPr sz="3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308342" y="1011429"/>
              <a:ext cx="3203971" cy="3250080"/>
            </a:xfrm>
            <a:prstGeom prst="rect">
              <a:avLst/>
            </a:prstGeom>
            <a:solidFill>
              <a:srgbClr val="DFDFDF">
                <a:alpha val="89411"/>
              </a:srgbClr>
            </a:solidFill>
            <a:ln w="12700" cap="flat" cmpd="sng">
              <a:solidFill>
                <a:srgbClr val="DFDFD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 txBox="1"/>
            <p:nvPr/>
          </p:nvSpPr>
          <p:spPr>
            <a:xfrm>
              <a:off x="7308342" y="1011429"/>
              <a:ext cx="3203971" cy="325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70675" rIns="227575" bIns="256025" anchor="t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운영체제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네트워크</a:t>
              </a:r>
              <a:endParaRPr lang="en-US" altLang="ko-KR" sz="3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altLang="en-US" sz="32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알고리즘</a:t>
              </a:r>
              <a:endParaRPr lang="en-US" altLang="ko-KR" sz="3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altLang="en-US" sz="32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협업 및 커뮤니케이션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 sz="3200"/>
              <a:t>소프트웨어 개발자(Software Engineer)의 필요 역량</a:t>
            </a:r>
            <a:endParaRPr sz="3200"/>
          </a:p>
        </p:txBody>
      </p:sp>
      <p:sp>
        <p:nvSpPr>
          <p:cNvPr id="178" name="Google Shape;178;p5"/>
          <p:cNvSpPr/>
          <p:nvPr/>
        </p:nvSpPr>
        <p:spPr>
          <a:xfrm>
            <a:off x="370431" y="1896981"/>
            <a:ext cx="3203971" cy="9216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370431" y="1896981"/>
            <a:ext cx="3203971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7575" tIns="130025" rIns="227575" bIns="1300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</a:t>
            </a:r>
            <a:r>
              <a:rPr lang="ko-KR" sz="3200" b="0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역량</a:t>
            </a:r>
            <a:endParaRPr sz="32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370431" y="2818581"/>
            <a:ext cx="3203971" cy="3250080"/>
          </a:xfrm>
          <a:prstGeom prst="rect">
            <a:avLst/>
          </a:prstGeom>
          <a:solidFill>
            <a:srgbClr val="F7D5CB">
              <a:alpha val="89411"/>
            </a:srgbClr>
          </a:solidFill>
          <a:ln w="12700" cap="flat" cmpd="sng">
            <a:solidFill>
              <a:srgbClr val="F7D5CB">
                <a:alpha val="8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370431" y="2818581"/>
            <a:ext cx="3203971" cy="325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0675" tIns="170675" rIns="227575" bIns="256025" anchor="t" anchorCtr="0">
            <a:no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•"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</a:t>
            </a:r>
            <a:endParaRPr sz="3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•"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endParaRPr sz="3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•"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공학</a:t>
            </a:r>
            <a:endParaRPr sz="3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3916287" y="1896981"/>
            <a:ext cx="3203971" cy="921600"/>
          </a:xfrm>
          <a:prstGeom prst="rect">
            <a:avLst/>
          </a:prstGeom>
          <a:solidFill>
            <a:srgbClr val="A4A4A4"/>
          </a:solidFill>
          <a:ln w="12700" cap="flat" cmpd="sng">
            <a:solidFill>
              <a:srgbClr val="A4A4A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3916287" y="1896981"/>
            <a:ext cx="3203971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7575" tIns="130025" rIns="227575" bIns="1300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역량</a:t>
            </a:r>
            <a:endParaRPr sz="32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3916287" y="2818581"/>
            <a:ext cx="3203971" cy="3250080"/>
          </a:xfrm>
          <a:prstGeom prst="rect">
            <a:avLst/>
          </a:prstGeom>
          <a:solidFill>
            <a:srgbClr val="DFDFDF">
              <a:alpha val="89411"/>
            </a:srgbClr>
          </a:solidFill>
          <a:ln w="12700" cap="flat" cmpd="sng">
            <a:solidFill>
              <a:srgbClr val="DFDFDF">
                <a:alpha val="8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916287" y="2818581"/>
            <a:ext cx="3203971" cy="325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0675" tIns="170675" rIns="227575" bIns="256025" anchor="t" anchorCtr="0">
            <a:no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•"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  <a:endParaRPr sz="3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•"/>
            </a:pPr>
            <a:r>
              <a:rPr lang="ko-KR" sz="3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네트워크</a:t>
            </a:r>
            <a:endParaRPr lang="en-US" altLang="ko-KR" sz="3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•"/>
            </a:pPr>
            <a:r>
              <a:rPr lang="ko-KR" altLang="en-US" sz="3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</a:t>
            </a:r>
            <a:endParaRPr lang="en-US" altLang="ko-KR" sz="3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•"/>
            </a:pPr>
            <a:r>
              <a:rPr lang="ko-KR" altLang="en-US" sz="32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협업 및 커뮤니케이션</a:t>
            </a:r>
            <a:endParaRPr sz="3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13;p29"/>
          <p:cNvSpPr txBox="1"/>
          <p:nvPr/>
        </p:nvSpPr>
        <p:spPr>
          <a:xfrm>
            <a:off x="7583054" y="2052310"/>
            <a:ext cx="354676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소프트웨어를 이해하고 문제해결을 위한 기본적인 지식</a:t>
            </a:r>
            <a:r>
              <a:rPr lang="en-US" altLang="ko-KR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</a:t>
            </a:r>
            <a:r>
              <a:rPr lang="en-US" altLang="ko-KR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태도</a:t>
            </a:r>
            <a:endParaRPr lang="en-US" altLang="ko-KR" sz="180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 descr="상호연결성의 세가지 영역 - 지식, 기술, 태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313" y="3537527"/>
            <a:ext cx="3384246" cy="25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14;p29"/>
          <p:cNvSpPr txBox="1"/>
          <p:nvPr/>
        </p:nvSpPr>
        <p:spPr>
          <a:xfrm>
            <a:off x="1885999" y="5730147"/>
            <a:ext cx="1802170" cy="58473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 </a:t>
            </a:r>
            <a:r>
              <a:rPr lang="ko-KR" altLang="en-US" sz="3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</a:t>
            </a:r>
            <a:endParaRPr sz="3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14;p29"/>
          <p:cNvSpPr txBox="1"/>
          <p:nvPr/>
        </p:nvSpPr>
        <p:spPr>
          <a:xfrm>
            <a:off x="4455572" y="5730146"/>
            <a:ext cx="3127482" cy="58473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 </a:t>
            </a:r>
            <a:r>
              <a:rPr lang="ko-KR" altLang="en-US" sz="32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지식 및 태도</a:t>
            </a:r>
            <a:endParaRPr sz="3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9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ko-KR" sz="3200"/>
              <a:t>소프트웨어 개발자(Software Engineer)의 필요 역량</a:t>
            </a:r>
            <a:endParaRPr sz="3200"/>
          </a:p>
        </p:txBody>
      </p:sp>
      <p:grpSp>
        <p:nvGrpSpPr>
          <p:cNvPr id="177" name="Google Shape;177;p5"/>
          <p:cNvGrpSpPr/>
          <p:nvPr/>
        </p:nvGrpSpPr>
        <p:grpSpPr>
          <a:xfrm>
            <a:off x="744051" y="1987620"/>
            <a:ext cx="3203971" cy="4171680"/>
            <a:chOff x="3655814" y="89829"/>
            <a:chExt cx="3203971" cy="4171680"/>
          </a:xfrm>
        </p:grpSpPr>
        <p:sp>
          <p:nvSpPr>
            <p:cNvPr id="182" name="Google Shape;182;p5"/>
            <p:cNvSpPr/>
            <p:nvPr/>
          </p:nvSpPr>
          <p:spPr>
            <a:xfrm>
              <a:off x="3655814" y="89829"/>
              <a:ext cx="3203971" cy="921600"/>
            </a:xfrm>
            <a:prstGeom prst="rect">
              <a:avLst/>
            </a:prstGeom>
            <a:solidFill>
              <a:srgbClr val="C47F6E"/>
            </a:solidFill>
            <a:ln w="12700" cap="flat" cmpd="sng">
              <a:solidFill>
                <a:srgbClr val="C47F6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 txBox="1"/>
            <p:nvPr/>
          </p:nvSpPr>
          <p:spPr>
            <a:xfrm>
              <a:off x="3655814" y="89829"/>
              <a:ext cx="3203971" cy="9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실무 역량</a:t>
              </a:r>
              <a:endParaRPr sz="3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655814" y="1011429"/>
              <a:ext cx="3203971" cy="3250080"/>
            </a:xfrm>
            <a:prstGeom prst="rect">
              <a:avLst/>
            </a:prstGeom>
            <a:solidFill>
              <a:srgbClr val="EBD6D4">
                <a:alpha val="89411"/>
              </a:srgbClr>
            </a:solidFill>
            <a:ln w="12700" cap="flat" cmpd="sng">
              <a:solidFill>
                <a:srgbClr val="EBD6D4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3655814" y="1011429"/>
              <a:ext cx="3203971" cy="325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70675" rIns="227575" bIns="256025" anchor="t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라이브러리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프레임워크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Malgun Gothic"/>
                <a:buChar char="•"/>
              </a:pPr>
              <a:r>
                <a:rPr lang="ko-KR" sz="32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미들웨어</a:t>
              </a:r>
              <a:endParaRPr sz="3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" name="Google Shape;113;p29"/>
          <p:cNvSpPr txBox="1"/>
          <p:nvPr/>
        </p:nvSpPr>
        <p:spPr>
          <a:xfrm>
            <a:off x="4139222" y="2225976"/>
            <a:ext cx="721457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취업을 하기 위해서는 실무 역량이 필요함</a:t>
            </a:r>
            <a:r>
              <a:rPr lang="en-US" altLang="ko-KR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실무적인 시각 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&lt;-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소프트웨어공학에 근간을 둠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적은 비용을 투자하고 많은 가치를 얻는 제품이나 서비스를 개발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다수의 개발자가 참여하는 소프트웨어를 개발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오랫동안 유지보수하면서 운영할 수 있는 소프트웨어를 개발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 및 보안적으로 우수한 소프트웨어를 개발</a:t>
            </a:r>
            <a:endParaRPr lang="en-US" altLang="ko-KR" sz="180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r>
              <a:rPr lang="en-US" altLang="ko-KR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</a:t>
            </a:r>
            <a:r>
              <a:rPr lang="en-US" altLang="ko-KR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80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미들웨어</a:t>
            </a: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 잘 만들어진 것을 이용하는 방법</a:t>
            </a:r>
            <a:endParaRPr lang="en-US" altLang="ko-KR" sz="180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14;p29"/>
          <p:cNvSpPr txBox="1"/>
          <p:nvPr/>
        </p:nvSpPr>
        <p:spPr>
          <a:xfrm>
            <a:off x="1885998" y="5730147"/>
            <a:ext cx="9271439" cy="58473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 </a:t>
            </a:r>
            <a:r>
              <a:rPr lang="ko-KR" altLang="en-US" sz="3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잘 만들어진 것을 선택하고 이용하는 방법</a:t>
            </a:r>
            <a:endParaRPr sz="3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984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2514147" y="2844108"/>
            <a:ext cx="1472973" cy="1800844"/>
            <a:chOff x="2621324" y="2591120"/>
            <a:chExt cx="1472973" cy="1800844"/>
          </a:xfrm>
        </p:grpSpPr>
        <p:pic>
          <p:nvPicPr>
            <p:cNvPr id="158" name="Google Shape;158;p33" descr="Web]웹(Web) 이란?! - Cono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1324" y="2591120"/>
              <a:ext cx="1472973" cy="1468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3"/>
            <p:cNvSpPr txBox="1"/>
            <p:nvPr/>
          </p:nvSpPr>
          <p:spPr>
            <a:xfrm>
              <a:off x="2973017" y="4084228"/>
              <a:ext cx="99500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33" descr="P92 IT Solutions - HTML, CSS and JavaScrip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408" y="2480913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6885983" y="2583518"/>
            <a:ext cx="4640731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CSS, 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8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altLang="ko-KR" sz="18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Redux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8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Material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sz="1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Reacharts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33" descr="파일:React-icon.svg - 위키백과, 우리 모두의 백과사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0400" y="3514583"/>
            <a:ext cx="1023363" cy="7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Material Icons - Material-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62" y="4644952"/>
            <a:ext cx="627338" cy="6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167;p33" descr="Redux 아이콘 - 무료 다운로드, PNG 및 벡터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87612" y="3587512"/>
            <a:ext cx="577293" cy="57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043" y="4811432"/>
            <a:ext cx="746135" cy="3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강의 계획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708891" y="1787166"/>
            <a:ext cx="2284258" cy="625414"/>
            <a:chOff x="2621324" y="2591120"/>
            <a:chExt cx="5362010" cy="1468079"/>
          </a:xfrm>
        </p:grpSpPr>
        <p:pic>
          <p:nvPicPr>
            <p:cNvPr id="158" name="Google Shape;158;p33" descr="Web]웹(Web) 이란?! - Cono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1324" y="2591120"/>
              <a:ext cx="1472973" cy="1468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3"/>
            <p:cNvSpPr txBox="1"/>
            <p:nvPr/>
          </p:nvSpPr>
          <p:spPr>
            <a:xfrm>
              <a:off x="4378534" y="3331815"/>
              <a:ext cx="3604800" cy="722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33" descr="P92 IT Solutions - HTML, CSS and JavaScrip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21" y="2970700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2029697" y="3073305"/>
            <a:ext cx="354383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ko-KR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CSS,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Redux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Material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Reacharts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6527" y="3585117"/>
            <a:ext cx="1119723" cy="576773"/>
            <a:chOff x="434113" y="4004370"/>
            <a:chExt cx="1474505" cy="723150"/>
          </a:xfrm>
        </p:grpSpPr>
        <p:pic>
          <p:nvPicPr>
            <p:cNvPr id="166" name="Google Shape;166;p33" descr="파일:React-icon.svg - 위키백과, 우리 모두의 백과사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4113" y="4004370"/>
              <a:ext cx="1023363" cy="72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67;p33" descr="Redux 아이콘 - 무료 다운로드, PNG 및 벡터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31325" y="4077299"/>
              <a:ext cx="577293" cy="577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754" y="1895665"/>
            <a:ext cx="5678591" cy="37822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417336" y="5629369"/>
            <a:ext cx="27254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&lt;Glassdoor 2020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 유망 직종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ko-KR" alt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Picture 2" descr="Material Icons - Material-U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" y="4250712"/>
            <a:ext cx="503768" cy="5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2506" y="4423616"/>
            <a:ext cx="526184" cy="2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Javascript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708891" y="1787166"/>
            <a:ext cx="2284258" cy="625414"/>
            <a:chOff x="2621324" y="2591120"/>
            <a:chExt cx="5362010" cy="1468079"/>
          </a:xfrm>
        </p:grpSpPr>
        <p:pic>
          <p:nvPicPr>
            <p:cNvPr id="158" name="Google Shape;158;p33" descr="Web]웹(Web) 이란?! - Cono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1324" y="2591120"/>
              <a:ext cx="1472973" cy="1468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3"/>
            <p:cNvSpPr txBox="1"/>
            <p:nvPr/>
          </p:nvSpPr>
          <p:spPr>
            <a:xfrm>
              <a:off x="4378534" y="3331815"/>
              <a:ext cx="3604800" cy="722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33" descr="P92 IT Solutions - HTML, CSS and JavaScrip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21" y="2970700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2029697" y="3073305"/>
            <a:ext cx="354383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ko-KR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CSS,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Redux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Material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Reacharts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6527" y="3585117"/>
            <a:ext cx="1119723" cy="576773"/>
            <a:chOff x="434113" y="4004370"/>
            <a:chExt cx="1474505" cy="723150"/>
          </a:xfrm>
        </p:grpSpPr>
        <p:pic>
          <p:nvPicPr>
            <p:cNvPr id="166" name="Google Shape;166;p33" descr="파일:React-icon.svg - 위키백과, 우리 모두의 백과사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4113" y="4004370"/>
              <a:ext cx="1023363" cy="72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67;p33" descr="Redux 아이콘 - 무료 다운로드, PNG 및 벡터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31325" y="4077299"/>
              <a:ext cx="577293" cy="577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Picture 2" descr="Material Icons - Material-U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" y="4250712"/>
            <a:ext cx="503768" cy="5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506" y="4423616"/>
            <a:ext cx="526184" cy="2500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51373" y="6355693"/>
            <a:ext cx="4769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https://codingsans.com/blog/software-development-trends</a:t>
            </a:r>
          </a:p>
        </p:txBody>
      </p:sp>
      <p:pic>
        <p:nvPicPr>
          <p:cNvPr id="18" name="Picture 2" descr="https://www.datocms-assets.com/33559/1618326651-what-are-your-company-s-primary-programming-languages-2019-20211-1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47" y="1477706"/>
            <a:ext cx="6554082" cy="48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470989" y="1560935"/>
            <a:ext cx="6296137" cy="849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Javascript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708891" y="1787166"/>
            <a:ext cx="2284258" cy="625414"/>
            <a:chOff x="2621324" y="2591120"/>
            <a:chExt cx="5362010" cy="1468079"/>
          </a:xfrm>
        </p:grpSpPr>
        <p:pic>
          <p:nvPicPr>
            <p:cNvPr id="158" name="Google Shape;158;p33" descr="Web]웹(Web) 이란?! - Cono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1324" y="2591120"/>
              <a:ext cx="1472973" cy="1468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3"/>
            <p:cNvSpPr txBox="1"/>
            <p:nvPr/>
          </p:nvSpPr>
          <p:spPr>
            <a:xfrm>
              <a:off x="4378534" y="3331815"/>
              <a:ext cx="3604800" cy="722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33" descr="P92 IT Solutions - HTML, CSS and JavaScrip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21" y="2970700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2029697" y="3073305"/>
            <a:ext cx="354383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ko-KR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CSS,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Redux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Material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Reacharts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6527" y="3585117"/>
            <a:ext cx="1119723" cy="576773"/>
            <a:chOff x="434113" y="4004370"/>
            <a:chExt cx="1474505" cy="723150"/>
          </a:xfrm>
        </p:grpSpPr>
        <p:pic>
          <p:nvPicPr>
            <p:cNvPr id="166" name="Google Shape;166;p33" descr="파일:React-icon.svg - 위키백과, 우리 모두의 백과사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4113" y="4004370"/>
              <a:ext cx="1023363" cy="72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67;p33" descr="Redux 아이콘 - 무료 다운로드, PNG 및 벡터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31325" y="4077299"/>
              <a:ext cx="577293" cy="577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Picture 2" descr="Material Icons - Material-U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" y="4250712"/>
            <a:ext cx="503768" cy="5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506" y="4423616"/>
            <a:ext cx="526184" cy="2500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536" y="2018603"/>
            <a:ext cx="6230010" cy="37098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328278" y="6184567"/>
            <a:ext cx="4578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https://github.com/kamranahmedse/developer-roadmap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813964" y="5373506"/>
            <a:ext cx="1754909" cy="436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0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Javascript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708891" y="1787166"/>
            <a:ext cx="2284258" cy="625414"/>
            <a:chOff x="2621324" y="2591120"/>
            <a:chExt cx="5362010" cy="1468079"/>
          </a:xfrm>
        </p:grpSpPr>
        <p:pic>
          <p:nvPicPr>
            <p:cNvPr id="158" name="Google Shape;158;p33" descr="Web]웹(Web) 이란?! - Cono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1324" y="2591120"/>
              <a:ext cx="1472973" cy="1468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3"/>
            <p:cNvSpPr txBox="1"/>
            <p:nvPr/>
          </p:nvSpPr>
          <p:spPr>
            <a:xfrm>
              <a:off x="4378534" y="3331815"/>
              <a:ext cx="3604800" cy="722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33" descr="P92 IT Solutions - HTML, CSS and JavaScrip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21" y="2970700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2029697" y="3073305"/>
            <a:ext cx="354383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ko-KR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CSS,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Redux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Material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Reacharts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6527" y="3585117"/>
            <a:ext cx="1119723" cy="576773"/>
            <a:chOff x="434113" y="4004370"/>
            <a:chExt cx="1474505" cy="723150"/>
          </a:xfrm>
        </p:grpSpPr>
        <p:pic>
          <p:nvPicPr>
            <p:cNvPr id="166" name="Google Shape;166;p33" descr="파일:React-icon.svg - 위키백과, 우리 모두의 백과사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4113" y="4004370"/>
              <a:ext cx="1023363" cy="72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67;p33" descr="Redux 아이콘 - 무료 다운로드, PNG 및 벡터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31325" y="4077299"/>
              <a:ext cx="577293" cy="577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Picture 2" descr="Material Icons - Material-U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" y="4250712"/>
            <a:ext cx="503768" cy="5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506" y="4423616"/>
            <a:ext cx="526184" cy="2500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536" y="1605478"/>
            <a:ext cx="5826437" cy="49964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82327" y="5218546"/>
            <a:ext cx="5068645" cy="145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009411" y="3223491"/>
            <a:ext cx="3194298" cy="938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5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Javascript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708891" y="1787166"/>
            <a:ext cx="2284258" cy="625414"/>
            <a:chOff x="2621324" y="2591120"/>
            <a:chExt cx="5362010" cy="1468079"/>
          </a:xfrm>
        </p:grpSpPr>
        <p:pic>
          <p:nvPicPr>
            <p:cNvPr id="158" name="Google Shape;158;p33" descr="Web]웹(Web) 이란?! - Cono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1324" y="2591120"/>
              <a:ext cx="1472973" cy="1468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3"/>
            <p:cNvSpPr txBox="1"/>
            <p:nvPr/>
          </p:nvSpPr>
          <p:spPr>
            <a:xfrm>
              <a:off x="4378534" y="3331815"/>
              <a:ext cx="3604800" cy="722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33" descr="P92 IT Solutions - HTML, CSS and JavaScrip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21" y="2970700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2029697" y="3073305"/>
            <a:ext cx="354383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ko-KR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CSS,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Redux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Material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Reacharts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6527" y="3585117"/>
            <a:ext cx="1119723" cy="576773"/>
            <a:chOff x="434113" y="4004370"/>
            <a:chExt cx="1474505" cy="723150"/>
          </a:xfrm>
        </p:grpSpPr>
        <p:pic>
          <p:nvPicPr>
            <p:cNvPr id="166" name="Google Shape;166;p33" descr="파일:React-icon.svg - 위키백과, 우리 모두의 백과사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4113" y="4004370"/>
              <a:ext cx="1023363" cy="72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67;p33" descr="Redux 아이콘 - 무료 다운로드, PNG 및 벡터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31325" y="4077299"/>
              <a:ext cx="577293" cy="577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Picture 2" descr="Material Icons - Material-U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" y="4250712"/>
            <a:ext cx="503768" cy="5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506" y="4423616"/>
            <a:ext cx="526184" cy="2500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8470" y="5185571"/>
            <a:ext cx="2360198" cy="6581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1401" y="3874694"/>
            <a:ext cx="2377267" cy="7537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63520" y="4539964"/>
            <a:ext cx="2009775" cy="647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3382" y="1974366"/>
            <a:ext cx="1856509" cy="4830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0086" y="5240947"/>
            <a:ext cx="2203832" cy="5862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0086" y="3352548"/>
            <a:ext cx="2165477" cy="5814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83912" y="3352548"/>
            <a:ext cx="2714625" cy="5905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3382" y="2512516"/>
            <a:ext cx="1752600" cy="457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17046" y="2569666"/>
            <a:ext cx="2085975" cy="4000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7046" y="2048494"/>
            <a:ext cx="1933575" cy="361950"/>
          </a:xfrm>
          <a:prstGeom prst="rect">
            <a:avLst/>
          </a:prstGeom>
        </p:spPr>
      </p:pic>
      <p:sp>
        <p:nvSpPr>
          <p:cNvPr id="27" name="Google Shape;165;p33"/>
          <p:cNvSpPr txBox="1"/>
          <p:nvPr/>
        </p:nvSpPr>
        <p:spPr>
          <a:xfrm>
            <a:off x="5687491" y="2048494"/>
            <a:ext cx="9123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 언어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22159" y="6130767"/>
            <a:ext cx="6375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19"/>
              </a:rPr>
              <a:t>https://</a:t>
            </a:r>
            <a:r>
              <a:rPr lang="ko-KR" altLang="en-US" dirty="0" smtClean="0">
                <a:hlinkClick r:id="rId19"/>
              </a:rPr>
              <a:t>www.rocketpunch.com/jobs</a:t>
            </a:r>
            <a:r>
              <a:rPr lang="en-US" altLang="ko-KR" dirty="0" smtClean="0"/>
              <a:t>, </a:t>
            </a:r>
            <a:r>
              <a:rPr lang="en-US" altLang="ko-KR" dirty="0"/>
              <a:t>1~5</a:t>
            </a:r>
            <a:r>
              <a:rPr lang="ko-KR" altLang="en-US" dirty="0" err="1"/>
              <a:t>년내의</a:t>
            </a:r>
            <a:r>
              <a:rPr lang="ko-KR" altLang="en-US" dirty="0"/>
              <a:t> </a:t>
            </a:r>
            <a:r>
              <a:rPr lang="ko-KR" altLang="en-US" dirty="0" err="1"/>
              <a:t>스타업</a:t>
            </a:r>
            <a:r>
              <a:rPr lang="en-US" altLang="ko-KR" dirty="0"/>
              <a:t> </a:t>
            </a:r>
            <a:r>
              <a:rPr lang="ko-KR" altLang="en-US" dirty="0"/>
              <a:t>또는 기술중심회사 </a:t>
            </a:r>
            <a:r>
              <a:rPr lang="ko-KR" altLang="en-US" dirty="0" smtClean="0"/>
              <a:t>채용</a:t>
            </a:r>
            <a:endParaRPr lang="ko-KR" altLang="en-US" dirty="0"/>
          </a:p>
        </p:txBody>
      </p:sp>
      <p:sp>
        <p:nvSpPr>
          <p:cNvPr id="30" name="Google Shape;165;p33"/>
          <p:cNvSpPr txBox="1"/>
          <p:nvPr/>
        </p:nvSpPr>
        <p:spPr>
          <a:xfrm>
            <a:off x="5711004" y="2615823"/>
            <a:ext cx="9123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 언어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65;p33"/>
          <p:cNvSpPr txBox="1"/>
          <p:nvPr/>
        </p:nvSpPr>
        <p:spPr>
          <a:xfrm>
            <a:off x="5706976" y="3539200"/>
            <a:ext cx="109491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65;p33"/>
          <p:cNvSpPr txBox="1"/>
          <p:nvPr/>
        </p:nvSpPr>
        <p:spPr>
          <a:xfrm>
            <a:off x="5744395" y="5444612"/>
            <a:ext cx="8455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39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React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708891" y="1787166"/>
            <a:ext cx="2284258" cy="625414"/>
            <a:chOff x="2621324" y="2591120"/>
            <a:chExt cx="5362010" cy="1468079"/>
          </a:xfrm>
        </p:grpSpPr>
        <p:pic>
          <p:nvPicPr>
            <p:cNvPr id="158" name="Google Shape;158;p33" descr="Web]웹(Web) 이란?! - Cono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1324" y="2591120"/>
              <a:ext cx="1472973" cy="1468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3"/>
            <p:cNvSpPr txBox="1"/>
            <p:nvPr/>
          </p:nvSpPr>
          <p:spPr>
            <a:xfrm>
              <a:off x="4378534" y="3331815"/>
              <a:ext cx="3604800" cy="722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761565" y="5507109"/>
            <a:ext cx="4151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https://www.ciokorea.com/t/28/%EA%B2%BD%EB%A0%A5%EA%B4%80%EB%A6%AC/183139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544" y="2019106"/>
            <a:ext cx="6189838" cy="3248355"/>
          </a:xfrm>
          <a:prstGeom prst="rect">
            <a:avLst/>
          </a:prstGeom>
        </p:spPr>
      </p:pic>
      <p:pic>
        <p:nvPicPr>
          <p:cNvPr id="23" name="Google Shape;164;p33" descr="P92 IT Solutions - HTML, CSS and JavaScrip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21" y="2970700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65;p33"/>
          <p:cNvSpPr txBox="1"/>
          <p:nvPr/>
        </p:nvSpPr>
        <p:spPr>
          <a:xfrm>
            <a:off x="2029697" y="3073305"/>
            <a:ext cx="354383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ko-KR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CSS,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Redux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Material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Reacharts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76527" y="3585117"/>
            <a:ext cx="1119723" cy="576773"/>
            <a:chOff x="434113" y="4004370"/>
            <a:chExt cx="1474505" cy="723150"/>
          </a:xfrm>
        </p:grpSpPr>
        <p:pic>
          <p:nvPicPr>
            <p:cNvPr id="26" name="Google Shape;166;p33" descr="파일:React-icon.svg - 위키백과, 우리 모두의 백과사전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4113" y="4004370"/>
              <a:ext cx="1023363" cy="72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167;p33" descr="Redux 아이콘 - 무료 다운로드, PNG 및 벡터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31325" y="4077299"/>
              <a:ext cx="577293" cy="577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Picture 2" descr="Material Icons - Material-U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" y="4250712"/>
            <a:ext cx="503768" cy="5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2506" y="4423616"/>
            <a:ext cx="526184" cy="2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React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708891" y="1787166"/>
            <a:ext cx="2284258" cy="625414"/>
            <a:chOff x="2621324" y="2591120"/>
            <a:chExt cx="5362010" cy="1468079"/>
          </a:xfrm>
        </p:grpSpPr>
        <p:pic>
          <p:nvPicPr>
            <p:cNvPr id="158" name="Google Shape;158;p33" descr="Web]웹(Web) 이란?! - Cono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1324" y="2591120"/>
              <a:ext cx="1472973" cy="1468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3"/>
            <p:cNvSpPr txBox="1"/>
            <p:nvPr/>
          </p:nvSpPr>
          <p:spPr>
            <a:xfrm>
              <a:off x="4378534" y="3331815"/>
              <a:ext cx="3604800" cy="722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90" y="1615999"/>
            <a:ext cx="2656222" cy="20272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297" y="1583531"/>
            <a:ext cx="2995578" cy="50403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49637" y="3698680"/>
            <a:ext cx="2940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fastcampus.co.kr</a:t>
            </a:r>
            <a:r>
              <a:rPr lang="ko-KR" altLang="en-US" dirty="0"/>
              <a:t>/</a:t>
            </a:r>
            <a:r>
              <a:rPr lang="ko-KR" altLang="en-US" dirty="0" err="1"/>
              <a:t>2nd_nklcb</a:t>
            </a:r>
            <a:endParaRPr lang="ko-KR" altLang="en-US" dirty="0"/>
          </a:p>
        </p:txBody>
      </p:sp>
      <p:pic>
        <p:nvPicPr>
          <p:cNvPr id="21" name="Google Shape;164;p33" descr="P92 IT Solutions - HTML, CSS and JavaScrip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21" y="2970700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65;p33"/>
          <p:cNvSpPr txBox="1"/>
          <p:nvPr/>
        </p:nvSpPr>
        <p:spPr>
          <a:xfrm>
            <a:off x="2029697" y="3073305"/>
            <a:ext cx="354383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ko-KR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CSS,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Redux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Material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Reacharts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76527" y="3585117"/>
            <a:ext cx="1119723" cy="576773"/>
            <a:chOff x="434113" y="4004370"/>
            <a:chExt cx="1474505" cy="723150"/>
          </a:xfrm>
        </p:grpSpPr>
        <p:pic>
          <p:nvPicPr>
            <p:cNvPr id="24" name="Google Shape;166;p33" descr="파일:React-icon.svg - 위키백과, 우리 모두의 백과사전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4113" y="4004370"/>
              <a:ext cx="1023363" cy="72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67;p33" descr="Redux 아이콘 - 무료 다운로드, PNG 및 벡터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31325" y="4077299"/>
              <a:ext cx="577293" cy="577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2" descr="Material Icons - Material-U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" y="4250712"/>
            <a:ext cx="503768" cy="5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2506" y="4423616"/>
            <a:ext cx="526184" cy="2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8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React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708891" y="1787166"/>
            <a:ext cx="2284258" cy="625414"/>
            <a:chOff x="2621324" y="2591120"/>
            <a:chExt cx="5362010" cy="1468079"/>
          </a:xfrm>
        </p:grpSpPr>
        <p:pic>
          <p:nvPicPr>
            <p:cNvPr id="158" name="Google Shape;158;p33" descr="Web]웹(Web) 이란?! - Cono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1324" y="2591120"/>
              <a:ext cx="1472973" cy="1468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3"/>
            <p:cNvSpPr txBox="1"/>
            <p:nvPr/>
          </p:nvSpPr>
          <p:spPr>
            <a:xfrm>
              <a:off x="4378534" y="3331815"/>
              <a:ext cx="3604800" cy="722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976" y="2008955"/>
            <a:ext cx="5832971" cy="4546643"/>
          </a:xfrm>
          <a:prstGeom prst="rect">
            <a:avLst/>
          </a:prstGeom>
        </p:spPr>
      </p:pic>
      <p:pic>
        <p:nvPicPr>
          <p:cNvPr id="20" name="Google Shape;164;p33" descr="P92 IT Solutions - HTML, CSS and JavaScrip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21" y="2970700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65;p33"/>
          <p:cNvSpPr txBox="1"/>
          <p:nvPr/>
        </p:nvSpPr>
        <p:spPr>
          <a:xfrm>
            <a:off x="2029697" y="3073305"/>
            <a:ext cx="354383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ko-KR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CSS,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Redux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Material</a:t>
            </a:r>
            <a:r>
              <a:rPr 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Reacharts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76527" y="3585117"/>
            <a:ext cx="1119723" cy="576773"/>
            <a:chOff x="434113" y="4004370"/>
            <a:chExt cx="1474505" cy="723150"/>
          </a:xfrm>
        </p:grpSpPr>
        <p:pic>
          <p:nvPicPr>
            <p:cNvPr id="24" name="Google Shape;166;p33" descr="파일:React-icon.svg - 위키백과, 우리 모두의 백과사전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4113" y="4004370"/>
              <a:ext cx="1023363" cy="72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67;p33" descr="Redux 아이콘 - 무료 다운로드, PNG 및 벡터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31325" y="4077299"/>
              <a:ext cx="577293" cy="5772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2" descr="Material Icons - Material-U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0" y="4250712"/>
            <a:ext cx="503768" cy="5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2506" y="4423616"/>
            <a:ext cx="526184" cy="2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</a:t>
            </a:r>
            <a:endParaRPr dirty="0"/>
          </a:p>
        </p:txBody>
      </p:sp>
      <p:sp>
        <p:nvSpPr>
          <p:cNvPr id="165" name="Google Shape;165;p33"/>
          <p:cNvSpPr txBox="1"/>
          <p:nvPr/>
        </p:nvSpPr>
        <p:spPr>
          <a:xfrm>
            <a:off x="7834222" y="1928682"/>
            <a:ext cx="3780416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Java, SQL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Spring, JPA, Cloud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Ubuntu Linux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MySQL </a:t>
            </a:r>
            <a:r>
              <a:rPr lang="en-US" altLang="ko-KR" sz="1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Redis</a:t>
            </a:r>
            <a:endParaRPr lang="en-US" altLang="ko-KR" sz="1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미들웨어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Nginx, Kafka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8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AWS </a:t>
            </a:r>
          </a:p>
        </p:txBody>
      </p:sp>
      <p:grpSp>
        <p:nvGrpSpPr>
          <p:cNvPr id="11" name="Google Shape;160;p33"/>
          <p:cNvGrpSpPr/>
          <p:nvPr/>
        </p:nvGrpSpPr>
        <p:grpSpPr>
          <a:xfrm>
            <a:off x="2469544" y="3004021"/>
            <a:ext cx="2351003" cy="1920342"/>
            <a:chOff x="4857046" y="1420800"/>
            <a:chExt cx="1038138" cy="844537"/>
          </a:xfrm>
        </p:grpSpPr>
        <p:pic>
          <p:nvPicPr>
            <p:cNvPr id="12" name="Google Shape;161;p33" descr="Bastion host - Wikiped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7046" y="1420800"/>
              <a:ext cx="708485" cy="63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62;p33" descr="Dalla carta ai database (Il catalogo e il suo contesto. Terza parte) - Actual is not ..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4638" y="1466903"/>
              <a:ext cx="440546" cy="48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63;p33"/>
            <p:cNvSpPr txBox="1"/>
            <p:nvPr/>
          </p:nvSpPr>
          <p:spPr>
            <a:xfrm>
              <a:off x="5201185" y="2104637"/>
              <a:ext cx="506905" cy="1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146;p31" descr="Java - Free logo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2217" y="1690688"/>
            <a:ext cx="604106" cy="60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6" descr="SQL 기본]관계형 데이터베이스(Relation Database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182" y="1782541"/>
            <a:ext cx="927665" cy="4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oogle Shape;170;p33" descr="Spring Logo Icon – Free Download, PNG and Vecto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12073" y="2663572"/>
            <a:ext cx="546712" cy="5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JPA &amp;amp; Hibernate] Spring Data JP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884" y="2703753"/>
            <a:ext cx="784073" cy="4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Redis - plugin for IntelliJ IDEs | JetBr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52" name="Picture 8" descr="파일:Logo-ubuntu cof-orange-hex.svg - 위키백과, 우리 모두의 백과사전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31" y="3481107"/>
            <a:ext cx="530083" cy="53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171;p33" descr="MySQL 로고 PNG 이미지는 무료로 다운로드 할 수 있습니다. - Crazy Png-Png 이미지 무료 다운로드-Crazy Png- Png 이미지 무료 다운로드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52217" y="4435456"/>
            <a:ext cx="618974" cy="31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Picture 6" descr="Redis - Redis!?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78" y="4249184"/>
            <a:ext cx="1076872" cy="74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Ubuntu에 Nginx 설치하고 실행 해보기(feat. Docker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729" y="4960179"/>
            <a:ext cx="1298153" cy="89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2487" y="5102087"/>
            <a:ext cx="608799" cy="608799"/>
          </a:xfrm>
          <a:prstGeom prst="rect">
            <a:avLst/>
          </a:prstGeom>
        </p:spPr>
      </p:pic>
      <p:pic>
        <p:nvPicPr>
          <p:cNvPr id="6158" name="Picture 14" descr="Amazon Web Services 아이콘 - 무료 다운로드, PNG 및 벡터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792" y="5959997"/>
            <a:ext cx="492960" cy="49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ring Cloud · GitHub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447" y="2615126"/>
            <a:ext cx="630105" cy="63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6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Java</a:t>
            </a:r>
            <a:endParaRPr dirty="0"/>
          </a:p>
        </p:txBody>
      </p:sp>
      <p:sp>
        <p:nvSpPr>
          <p:cNvPr id="165" name="Google Shape;165;p33"/>
          <p:cNvSpPr txBox="1"/>
          <p:nvPr/>
        </p:nvSpPr>
        <p:spPr>
          <a:xfrm>
            <a:off x="1845820" y="2685775"/>
            <a:ext cx="3109584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Java, SQL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Spring,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JPA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Cloud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Ubuntu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MySQL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Redis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미들웨어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Nginx, Kafka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AWS </a:t>
            </a:r>
          </a:p>
        </p:txBody>
      </p:sp>
      <p:grpSp>
        <p:nvGrpSpPr>
          <p:cNvPr id="11" name="Google Shape;160;p33"/>
          <p:cNvGrpSpPr/>
          <p:nvPr/>
        </p:nvGrpSpPr>
        <p:grpSpPr>
          <a:xfrm>
            <a:off x="936733" y="1721930"/>
            <a:ext cx="2283565" cy="653321"/>
            <a:chOff x="4857046" y="1420800"/>
            <a:chExt cx="1962421" cy="637734"/>
          </a:xfrm>
        </p:grpSpPr>
        <p:pic>
          <p:nvPicPr>
            <p:cNvPr id="12" name="Google Shape;161;p33" descr="Bastion host - Wikiped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7046" y="1420800"/>
              <a:ext cx="708485" cy="63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62;p33" descr="Dalla carta ai database (Il catalogo e il suo contesto. Terza parte) - Actual is not ..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4638" y="1466903"/>
              <a:ext cx="440546" cy="48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63;p33"/>
            <p:cNvSpPr txBox="1"/>
            <p:nvPr/>
          </p:nvSpPr>
          <p:spPr>
            <a:xfrm>
              <a:off x="5990845" y="1648306"/>
              <a:ext cx="828622" cy="30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146;p31" descr="Java - Free logo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696" y="2596002"/>
            <a:ext cx="405712" cy="37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6" descr="SQL 기본]관계형 데이터베이스(Relation Database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61" y="2687855"/>
            <a:ext cx="623011" cy="32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oogle Shape;170;p33" descr="Spring Logo Icon – Free Download, PNG and Vecto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6792" y="3339977"/>
            <a:ext cx="367166" cy="34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JPA &amp;amp; Hibernate] Spring Data JP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9" y="3364108"/>
            <a:ext cx="526576" cy="29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Redis - plugin for IntelliJ IDEs | JetBr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52" name="Picture 8" descr="파일:Logo-ubuntu cof-orange-hex.svg - 위키백과, 우리 모두의 백과사전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41" y="3954302"/>
            <a:ext cx="355998" cy="35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171;p33" descr="MySQL 로고 PNG 이미지는 무료로 다운로드 할 수 있습니다. - Crazy Png-Png 이미지 무료 다운로드-Crazy Png- Png 이미지 무료 다운로드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3699" y="4718407"/>
            <a:ext cx="415697" cy="20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Picture 6" descr="Redis - Redis!?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60" y="4532134"/>
            <a:ext cx="723216" cy="4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Ubuntu에 Nginx 설치하고 실행 해보기(feat. Docker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4" y="5091726"/>
            <a:ext cx="871827" cy="5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9372" y="5233634"/>
            <a:ext cx="408863" cy="408863"/>
          </a:xfrm>
          <a:prstGeom prst="rect">
            <a:avLst/>
          </a:prstGeom>
        </p:spPr>
      </p:pic>
      <p:pic>
        <p:nvPicPr>
          <p:cNvPr id="6158" name="Picture 14" descr="Amazon Web Services 아이콘 - 무료 다운로드, PNG 및 벡터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69" y="5926499"/>
            <a:ext cx="331067" cy="33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Spring Cloud · GitHub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5" y="3254732"/>
            <a:ext cx="495150" cy="4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0664" y="1615273"/>
            <a:ext cx="4089476" cy="503405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860563" y="6092032"/>
            <a:ext cx="1830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&lt;Glassdoor 2021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 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Jobs </a:t>
            </a:r>
            <a:r>
              <a:rPr lang="en-US" altLang="ko-KR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 US&gt;</a:t>
            </a:r>
            <a:endParaRPr lang="ko-KR" alt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173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7714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전체 강의 계획(800시간)</a:t>
            </a:r>
            <a:endParaRPr dirty="0"/>
          </a:p>
        </p:txBody>
      </p:sp>
      <p:grpSp>
        <p:nvGrpSpPr>
          <p:cNvPr id="97" name="Google Shape;97;p3"/>
          <p:cNvGrpSpPr/>
          <p:nvPr/>
        </p:nvGrpSpPr>
        <p:grpSpPr>
          <a:xfrm>
            <a:off x="777141" y="2626822"/>
            <a:ext cx="10637716" cy="2659429"/>
            <a:chOff x="0" y="1379618"/>
            <a:chExt cx="10637716" cy="2659429"/>
          </a:xfrm>
        </p:grpSpPr>
        <p:sp>
          <p:nvSpPr>
            <p:cNvPr id="98" name="Google Shape;98;p3"/>
            <p:cNvSpPr/>
            <p:nvPr/>
          </p:nvSpPr>
          <p:spPr>
            <a:xfrm>
              <a:off x="0" y="1379618"/>
              <a:ext cx="2659429" cy="2659429"/>
            </a:xfrm>
            <a:prstGeom prst="ellipse">
              <a:avLst/>
            </a:prstGeom>
            <a:solidFill>
              <a:srgbClr val="4372C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 txBox="1"/>
            <p:nvPr/>
          </p:nvSpPr>
          <p:spPr>
            <a:xfrm>
              <a:off x="389464" y="1769082"/>
              <a:ext cx="1880501" cy="188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27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프론트엔드</a:t>
              </a: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개발</a:t>
              </a:r>
              <a:endParaRPr sz="2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sz="27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en-US" altLang="ko-KR" sz="2700" dirty="0">
                  <a:solidFill>
                    <a:schemeClr val="lt1"/>
                  </a:solidFill>
                </a:rPr>
                <a:t>2</a:t>
              </a:r>
              <a:r>
                <a:rPr lang="ko-KR" sz="27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0H</a:t>
              </a: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2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659429" y="1379618"/>
              <a:ext cx="2659429" cy="2659429"/>
            </a:xfrm>
            <a:prstGeom prst="ellipse">
              <a:avLst/>
            </a:prstGeom>
            <a:solidFill>
              <a:srgbClr val="43BCB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 txBox="1"/>
            <p:nvPr/>
          </p:nvSpPr>
          <p:spPr>
            <a:xfrm>
              <a:off x="3048893" y="1769082"/>
              <a:ext cx="1880501" cy="188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백엔드</a:t>
              </a: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개발</a:t>
              </a:r>
              <a:endParaRPr sz="2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sz="27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en-US" altLang="ko-KR" sz="2700" dirty="0">
                  <a:solidFill>
                    <a:schemeClr val="lt1"/>
                  </a:solidFill>
                </a:rPr>
                <a:t>6</a:t>
              </a:r>
              <a:r>
                <a:rPr lang="ko-KR" sz="2700" b="0" i="0" u="none" strike="noStrike" cap="none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0H</a:t>
              </a: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2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18858" y="1379618"/>
              <a:ext cx="2659429" cy="2659429"/>
            </a:xfrm>
            <a:prstGeom prst="ellipse">
              <a:avLst/>
            </a:prstGeom>
            <a:solidFill>
              <a:srgbClr val="45B36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 txBox="1"/>
            <p:nvPr/>
          </p:nvSpPr>
          <p:spPr>
            <a:xfrm>
              <a:off x="5708322" y="1769082"/>
              <a:ext cx="1880501" cy="188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팀 프로젝트</a:t>
              </a:r>
              <a:endParaRPr sz="2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sz="27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en-US" altLang="ko-KR" sz="27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r>
                <a:rPr lang="ko-KR" sz="27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0H</a:t>
              </a: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2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978287" y="1379618"/>
              <a:ext cx="2659429" cy="2659429"/>
            </a:xfrm>
            <a:prstGeom prst="ellipse">
              <a:avLst/>
            </a:prstGeom>
            <a:solidFill>
              <a:srgbClr val="6FAA4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8367751" y="1769082"/>
              <a:ext cx="1880501" cy="188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포트폴리오 및 </a:t>
              </a:r>
              <a:r>
                <a:rPr lang="ko-KR" sz="27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면접준비</a:t>
              </a:r>
              <a:endParaRPr lang="en-US" altLang="ko-KR" sz="27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2700" dirty="0">
                  <a:solidFill>
                    <a:schemeClr val="lt1"/>
                  </a:solidFill>
                </a:rPr>
                <a:t>8</a:t>
              </a:r>
              <a:r>
                <a:rPr lang="ko-KR" sz="27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0H</a:t>
              </a:r>
              <a:r>
                <a:rPr lang="ko-KR" sz="27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2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Java</a:t>
            </a:r>
            <a:endParaRPr dirty="0"/>
          </a:p>
        </p:txBody>
      </p:sp>
      <p:sp>
        <p:nvSpPr>
          <p:cNvPr id="165" name="Google Shape;165;p33"/>
          <p:cNvSpPr txBox="1"/>
          <p:nvPr/>
        </p:nvSpPr>
        <p:spPr>
          <a:xfrm>
            <a:off x="1845820" y="2685775"/>
            <a:ext cx="3109584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Java, SQL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Spring,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JPA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Cloud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Ubuntu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MySQL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Redis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미들웨어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Nginx, Kafka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AWS </a:t>
            </a:r>
          </a:p>
        </p:txBody>
      </p:sp>
      <p:grpSp>
        <p:nvGrpSpPr>
          <p:cNvPr id="11" name="Google Shape;160;p33"/>
          <p:cNvGrpSpPr/>
          <p:nvPr/>
        </p:nvGrpSpPr>
        <p:grpSpPr>
          <a:xfrm>
            <a:off x="936733" y="1721930"/>
            <a:ext cx="2283565" cy="653321"/>
            <a:chOff x="4857046" y="1420800"/>
            <a:chExt cx="1962421" cy="637734"/>
          </a:xfrm>
        </p:grpSpPr>
        <p:pic>
          <p:nvPicPr>
            <p:cNvPr id="12" name="Google Shape;161;p33" descr="Bastion host - Wikiped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7046" y="1420800"/>
              <a:ext cx="708485" cy="63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62;p33" descr="Dalla carta ai database (Il catalogo e il suo contesto. Terza parte) - Actual is not ..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4638" y="1466903"/>
              <a:ext cx="440546" cy="48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63;p33"/>
            <p:cNvSpPr txBox="1"/>
            <p:nvPr/>
          </p:nvSpPr>
          <p:spPr>
            <a:xfrm>
              <a:off x="5990845" y="1648306"/>
              <a:ext cx="828622" cy="30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146;p31" descr="Java - Free logo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696" y="2596002"/>
            <a:ext cx="405712" cy="37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6" descr="SQL 기본]관계형 데이터베이스(Relation Database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61" y="2687855"/>
            <a:ext cx="623011" cy="32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oogle Shape;170;p33" descr="Spring Logo Icon – Free Download, PNG and Vecto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6792" y="3339977"/>
            <a:ext cx="367166" cy="34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JPA &amp;amp; Hibernate] Spring Data JP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9" y="3364108"/>
            <a:ext cx="526576" cy="29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Redis - plugin for IntelliJ IDEs | JetBr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52" name="Picture 8" descr="파일:Logo-ubuntu cof-orange-hex.svg - 위키백과, 우리 모두의 백과사전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41" y="3954302"/>
            <a:ext cx="355998" cy="35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oogle Shape;171;p33" descr="MySQL 로고 PNG 이미지는 무료로 다운로드 할 수 있습니다. - Crazy Png-Png 이미지 무료 다운로드-Crazy Png- Png 이미지 무료 다운로드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3699" y="4718407"/>
            <a:ext cx="415697" cy="20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Picture 6" descr="Redis - Redis!?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60" y="4532134"/>
            <a:ext cx="723216" cy="4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Ubuntu에 Nginx 설치하고 실행 해보기(feat. Docker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4" y="5091726"/>
            <a:ext cx="871827" cy="5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9372" y="5233634"/>
            <a:ext cx="408863" cy="408863"/>
          </a:xfrm>
          <a:prstGeom prst="rect">
            <a:avLst/>
          </a:prstGeom>
        </p:spPr>
      </p:pic>
      <p:pic>
        <p:nvPicPr>
          <p:cNvPr id="6158" name="Picture 14" descr="Amazon Web Services 아이콘 - 무료 다운로드, PNG 및 벡터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69" y="5926499"/>
            <a:ext cx="331067" cy="33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13051" y="2199475"/>
            <a:ext cx="7562824" cy="1442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1754" y="3938438"/>
            <a:ext cx="7494121" cy="1397638"/>
          </a:xfrm>
          <a:prstGeom prst="rect">
            <a:avLst/>
          </a:prstGeom>
        </p:spPr>
      </p:pic>
      <p:sp>
        <p:nvSpPr>
          <p:cNvPr id="22" name="Google Shape;165;p33"/>
          <p:cNvSpPr txBox="1"/>
          <p:nvPr/>
        </p:nvSpPr>
        <p:spPr>
          <a:xfrm>
            <a:off x="4342073" y="5722720"/>
            <a:ext cx="715240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채용 건수에 있어서 압도적이며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공공기관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금융기관에서 많이 사용함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대형 서비스 기업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배민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등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들도 핵심 시스템은 자바 기반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Picture 4" descr="Spring Cloud · GitHub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5" y="3254732"/>
            <a:ext cx="495150" cy="4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1183816" y="3254732"/>
            <a:ext cx="792059" cy="297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098446" y="4943195"/>
            <a:ext cx="792059" cy="297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dirty="0" smtClean="0"/>
              <a:t>- Java</a:t>
            </a:r>
            <a:endParaRPr dirty="0"/>
          </a:p>
        </p:txBody>
      </p:sp>
      <p:sp>
        <p:nvSpPr>
          <p:cNvPr id="165" name="Google Shape;165;p33"/>
          <p:cNvSpPr txBox="1"/>
          <p:nvPr/>
        </p:nvSpPr>
        <p:spPr>
          <a:xfrm>
            <a:off x="1845820" y="2685775"/>
            <a:ext cx="3109584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Java, SQL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Spring, </a:t>
            </a:r>
            <a:r>
              <a:rPr lang="en-US" altLang="ko-KR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JPA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Cloud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Ubuntu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MySQL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Redis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미들웨어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Nginx, Kafka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AWS </a:t>
            </a:r>
          </a:p>
        </p:txBody>
      </p:sp>
      <p:grpSp>
        <p:nvGrpSpPr>
          <p:cNvPr id="11" name="Google Shape;160;p33"/>
          <p:cNvGrpSpPr/>
          <p:nvPr/>
        </p:nvGrpSpPr>
        <p:grpSpPr>
          <a:xfrm>
            <a:off x="936733" y="1721930"/>
            <a:ext cx="2283565" cy="653321"/>
            <a:chOff x="4857046" y="1420800"/>
            <a:chExt cx="1962421" cy="637734"/>
          </a:xfrm>
        </p:grpSpPr>
        <p:pic>
          <p:nvPicPr>
            <p:cNvPr id="12" name="Google Shape;161;p33" descr="Bastion host - Wikiped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7046" y="1420800"/>
              <a:ext cx="708485" cy="63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62;p33" descr="Dalla carta ai database (Il catalogo e il suo contesto. Terza parte) - Actual is not ..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4638" y="1466903"/>
              <a:ext cx="440546" cy="48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63;p33"/>
            <p:cNvSpPr txBox="1"/>
            <p:nvPr/>
          </p:nvSpPr>
          <p:spPr>
            <a:xfrm>
              <a:off x="5990845" y="1648306"/>
              <a:ext cx="828622" cy="30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AutoShape 4" descr="Redis - plugin for IntelliJ IDEs | JetBr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Google Shape;165;p33"/>
          <p:cNvSpPr txBox="1"/>
          <p:nvPr/>
        </p:nvSpPr>
        <p:spPr>
          <a:xfrm>
            <a:off x="4720142" y="5782267"/>
            <a:ext cx="71524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자바는 소프트웨어 공학적으로 객체지향 설계 방법을 가장 잘 적용한 프로그래밍 언어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객체 지향 4대 요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56" y="1966510"/>
            <a:ext cx="3043102" cy="23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Class Diagram?. In software engineering, a class… | by Katie  Holland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21" y="2988057"/>
            <a:ext cx="4385279" cy="24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oogle Shape;146;p31" descr="Java - Free logo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4696" y="2596002"/>
            <a:ext cx="405712" cy="37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6" descr="SQL 기본]관계형 데이터베이스(Relation Database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61" y="2687855"/>
            <a:ext cx="623011" cy="32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oogle Shape;170;p33" descr="Spring Logo Icon – Free Download, PNG and Vect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6792" y="3339977"/>
            <a:ext cx="367166" cy="34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" descr="JPA &amp;amp; Hibernate] Spring Data JP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9" y="3364108"/>
            <a:ext cx="526576" cy="29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파일:Logo-ubuntu cof-orange-hex.svg - 위키백과, 우리 모두의 백과사전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41" y="3954302"/>
            <a:ext cx="355998" cy="35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oogle Shape;171;p33" descr="MySQL 로고 PNG 이미지는 무료로 다운로드 할 수 있습니다. - Crazy Png-Png 이미지 무료 다운로드-Crazy Png- Png 이미지 무료 다운로드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3699" y="4718407"/>
            <a:ext cx="415697" cy="20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6" descr="Redis - Redis!?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60" y="4532134"/>
            <a:ext cx="723216" cy="4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Ubuntu에 Nginx 설치하고 실행 해보기(feat. Docker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4" y="5091726"/>
            <a:ext cx="871827" cy="5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9372" y="5233634"/>
            <a:ext cx="408863" cy="408863"/>
          </a:xfrm>
          <a:prstGeom prst="rect">
            <a:avLst/>
          </a:prstGeom>
        </p:spPr>
      </p:pic>
      <p:pic>
        <p:nvPicPr>
          <p:cNvPr id="34" name="Picture 14" descr="Amazon Web Services 아이콘 - 무료 다운로드, PNG 및 벡터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69" y="5926499"/>
            <a:ext cx="331067" cy="33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Spring Cloud · GitHub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5" y="3254732"/>
            <a:ext cx="495150" cy="4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1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강의에서 다룰 주요 기술 </a:t>
            </a:r>
            <a:r>
              <a:rPr lang="en-US" altLang="ko-KR" sz="3200" dirty="0" smtClean="0"/>
              <a:t>–Spring, JPA, Cloud</a:t>
            </a:r>
            <a:endParaRPr sz="3200" dirty="0"/>
          </a:p>
        </p:txBody>
      </p:sp>
      <p:sp>
        <p:nvSpPr>
          <p:cNvPr id="165" name="Google Shape;165;p33"/>
          <p:cNvSpPr txBox="1"/>
          <p:nvPr/>
        </p:nvSpPr>
        <p:spPr>
          <a:xfrm>
            <a:off x="1845820" y="2685775"/>
            <a:ext cx="3109584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프로그래밍언어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Java, SQL</a:t>
            </a: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 개발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Spring, JPA, Cloud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  <a:r>
              <a:rPr lang="en-US" altLang="ko-KR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Ubuntu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MySQL </a:t>
            </a:r>
            <a:r>
              <a:rPr lang="en-US" altLang="ko-KR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Redis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미들웨어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Nginx, Kafka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AWS </a:t>
            </a:r>
          </a:p>
        </p:txBody>
      </p:sp>
      <p:grpSp>
        <p:nvGrpSpPr>
          <p:cNvPr id="11" name="Google Shape;160;p33"/>
          <p:cNvGrpSpPr/>
          <p:nvPr/>
        </p:nvGrpSpPr>
        <p:grpSpPr>
          <a:xfrm>
            <a:off x="936733" y="1721930"/>
            <a:ext cx="2283565" cy="653321"/>
            <a:chOff x="4857046" y="1420800"/>
            <a:chExt cx="1962421" cy="637734"/>
          </a:xfrm>
        </p:grpSpPr>
        <p:pic>
          <p:nvPicPr>
            <p:cNvPr id="12" name="Google Shape;161;p33" descr="Bastion host - Wikiped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7046" y="1420800"/>
              <a:ext cx="708485" cy="63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62;p33" descr="Dalla carta ai database (Il catalogo e il suo contesto. Terza parte) - Actual is not ..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4638" y="1466903"/>
              <a:ext cx="440546" cy="48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63;p33"/>
            <p:cNvSpPr txBox="1"/>
            <p:nvPr/>
          </p:nvSpPr>
          <p:spPr>
            <a:xfrm>
              <a:off x="5990845" y="1648306"/>
              <a:ext cx="828622" cy="300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AutoShape 4" descr="Redis - plugin for IntelliJ IDEs | JetBrai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Google Shape;165;p33"/>
          <p:cNvSpPr txBox="1"/>
          <p:nvPr/>
        </p:nvSpPr>
        <p:spPr>
          <a:xfrm>
            <a:off x="5169878" y="5995976"/>
            <a:ext cx="6743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</a:t>
            </a: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프레임워크는 소프트웨어공학적 방법론과 </a:t>
            </a:r>
            <a:endParaRPr lang="en-US" altLang="ko-KR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마이크로서비스 아키텍처 기반 애플리케이션 개발에 최적화된 개발 방법을 제공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234" y="1437397"/>
            <a:ext cx="6310155" cy="3155078"/>
          </a:xfrm>
          <a:prstGeom prst="rect">
            <a:avLst/>
          </a:prstGeom>
        </p:spPr>
      </p:pic>
      <p:pic>
        <p:nvPicPr>
          <p:cNvPr id="2050" name="Picture 2" descr="JPA는 도대체 뭘까? (orm, 영속성, hibernate, spring-data-jpa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487" y="4387317"/>
            <a:ext cx="3354255" cy="154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146;p31" descr="Java - Free logo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4696" y="2596002"/>
            <a:ext cx="405712" cy="37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6" descr="SQL 기본]관계형 데이터베이스(Relation Database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61" y="2687855"/>
            <a:ext cx="623011" cy="32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oogle Shape;170;p33" descr="Spring Logo Icon – Free Download, PNG and Vect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6792" y="3339977"/>
            <a:ext cx="367166" cy="34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2" descr="JPA &amp;amp; Hibernate] Spring Data JP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9" y="3364108"/>
            <a:ext cx="526576" cy="29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파일:Logo-ubuntu cof-orange-hex.svg - 위키백과, 우리 모두의 백과사전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41" y="3954302"/>
            <a:ext cx="355998" cy="35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oogle Shape;171;p33" descr="MySQL 로고 PNG 이미지는 무료로 다운로드 할 수 있습니다. - Crazy Png-Png 이미지 무료 다운로드-Crazy Png- Png 이미지 무료 다운로드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3699" y="4718407"/>
            <a:ext cx="415697" cy="20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6" descr="Redis - Redis!?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60" y="4532134"/>
            <a:ext cx="723216" cy="4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Ubuntu에 Nginx 설치하고 실행 해보기(feat. Docker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4" y="5091726"/>
            <a:ext cx="871827" cy="5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9372" y="5233634"/>
            <a:ext cx="408863" cy="408863"/>
          </a:xfrm>
          <a:prstGeom prst="rect">
            <a:avLst/>
          </a:prstGeom>
        </p:spPr>
      </p:pic>
      <p:pic>
        <p:nvPicPr>
          <p:cNvPr id="45" name="Picture 14" descr="Amazon Web Services 아이콘 - 무료 다운로드, PNG 및 벡터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69" y="5926499"/>
            <a:ext cx="331067" cy="33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Spring Cloud · GitHub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5" y="3254732"/>
            <a:ext cx="495150" cy="4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강의를 통해 습득하는 역량 요소</a:t>
            </a:r>
            <a:endParaRPr/>
          </a:p>
        </p:txBody>
      </p:sp>
      <p:grpSp>
        <p:nvGrpSpPr>
          <p:cNvPr id="195" name="Google Shape;195;p10"/>
          <p:cNvGrpSpPr/>
          <p:nvPr/>
        </p:nvGrpSpPr>
        <p:grpSpPr>
          <a:xfrm>
            <a:off x="841486" y="1949141"/>
            <a:ext cx="10509027" cy="4136389"/>
            <a:chOff x="3286" y="107474"/>
            <a:chExt cx="10509027" cy="4136389"/>
          </a:xfrm>
        </p:grpSpPr>
        <p:sp>
          <p:nvSpPr>
            <p:cNvPr id="196" name="Google Shape;196;p10"/>
            <p:cNvSpPr/>
            <p:nvPr/>
          </p:nvSpPr>
          <p:spPr>
            <a:xfrm>
              <a:off x="3286" y="107474"/>
              <a:ext cx="3203971" cy="1281588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0"/>
            <p:cNvSpPr txBox="1"/>
            <p:nvPr/>
          </p:nvSpPr>
          <p:spPr>
            <a:xfrm>
              <a:off x="3286" y="107474"/>
              <a:ext cx="3203971" cy="1281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25" tIns="146300" rIns="256025" bIns="146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36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핵심 역량</a:t>
              </a:r>
              <a:endParaRPr sz="3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3286" y="1389063"/>
              <a:ext cx="3203971" cy="2854800"/>
            </a:xfrm>
            <a:prstGeom prst="rect">
              <a:avLst/>
            </a:prstGeom>
            <a:solidFill>
              <a:srgbClr val="F7D5CB">
                <a:alpha val="89411"/>
              </a:srgbClr>
            </a:solidFill>
            <a:ln w="12700" cap="flat" cmpd="sng">
              <a:solidFill>
                <a:srgbClr val="F7D5CB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0"/>
            <p:cNvSpPr txBox="1"/>
            <p:nvPr/>
          </p:nvSpPr>
          <p:spPr>
            <a:xfrm>
              <a:off x="3286" y="1389063"/>
              <a:ext cx="3203971" cy="28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96000" rIns="128000" bIns="144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프로그래밍</a:t>
              </a:r>
              <a:endPara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</a:pP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Javascript</a:t>
              </a:r>
              <a:r>
                <a:rPr lang="ko-KR" sz="18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sz="18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Java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2" indent="-5715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</a:t>
              </a:r>
              <a:endPara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1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</a:pP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MySQL</a:t>
              </a:r>
              <a:r>
                <a:rPr lang="ko-KR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Redis</a:t>
              </a:r>
              <a:endParaRPr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2" indent="-5715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sz="20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소프트웨어 </a:t>
              </a:r>
              <a:r>
                <a:rPr 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공학</a:t>
              </a:r>
              <a:endPara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1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</a:pP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UML </a:t>
              </a:r>
              <a:r>
                <a:rPr lang="ko-KR" sz="18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분석/</a:t>
              </a:r>
              <a:r>
                <a:rPr lang="ko-KR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설계</a:t>
              </a:r>
              <a:endPara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1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</a:pPr>
              <a:r>
                <a:rPr lang="en-US" altLang="ko-KR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</a:t>
              </a:r>
              <a:r>
                <a:rPr lang="ko-KR" sz="18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빌드, 배포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3655814" y="107474"/>
              <a:ext cx="3203971" cy="1281588"/>
            </a:xfrm>
            <a:prstGeom prst="rect">
              <a:avLst/>
            </a:prstGeom>
            <a:solidFill>
              <a:srgbClr val="C47F6E"/>
            </a:solidFill>
            <a:ln w="12700" cap="flat" cmpd="sng">
              <a:solidFill>
                <a:srgbClr val="C47F6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0"/>
            <p:cNvSpPr txBox="1"/>
            <p:nvPr/>
          </p:nvSpPr>
          <p:spPr>
            <a:xfrm>
              <a:off x="3655814" y="107474"/>
              <a:ext cx="3203971" cy="1281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25" tIns="146300" rIns="256025" bIns="146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36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실무 역량</a:t>
              </a:r>
              <a:endParaRPr sz="3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3655814" y="1389063"/>
              <a:ext cx="3203971" cy="2854800"/>
            </a:xfrm>
            <a:prstGeom prst="rect">
              <a:avLst/>
            </a:prstGeom>
            <a:solidFill>
              <a:srgbClr val="EBD6D4">
                <a:alpha val="89411"/>
              </a:srgbClr>
            </a:solidFill>
            <a:ln w="12700" cap="flat" cmpd="sng">
              <a:solidFill>
                <a:srgbClr val="EBD6D4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0"/>
            <p:cNvSpPr txBox="1"/>
            <p:nvPr/>
          </p:nvSpPr>
          <p:spPr>
            <a:xfrm>
              <a:off x="3655814" y="1389063"/>
              <a:ext cx="3203971" cy="28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96000" rIns="128000" bIns="144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라이브러리</a:t>
              </a:r>
              <a:endPara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</a:pP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React</a:t>
              </a:r>
              <a:r>
                <a:rPr lang="en-US" altLang="ko-KR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en-US" alt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Redux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2" indent="-5715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프레임워크</a:t>
              </a:r>
              <a:endPara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1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</a:pP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Spring</a:t>
              </a:r>
              <a:endParaRPr dirty="0"/>
            </a:p>
            <a:p>
              <a:pPr marL="342900" marR="0" lvl="2" indent="-5715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sz="20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미들웨어</a:t>
              </a:r>
              <a:endPara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1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</a:pP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Nginx</a:t>
              </a:r>
              <a:r>
                <a:rPr lang="ko-KR" sz="18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Kafka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7308342" y="107474"/>
              <a:ext cx="3203971" cy="1281588"/>
            </a:xfrm>
            <a:prstGeom prst="rect">
              <a:avLst/>
            </a:prstGeom>
            <a:solidFill>
              <a:srgbClr val="A4A4A4"/>
            </a:solidFill>
            <a:ln w="12700" cap="flat" cmpd="sng">
              <a:solidFill>
                <a:srgbClr val="A4A4A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0"/>
            <p:cNvSpPr txBox="1"/>
            <p:nvPr/>
          </p:nvSpPr>
          <p:spPr>
            <a:xfrm>
              <a:off x="7308342" y="107474"/>
              <a:ext cx="3203971" cy="1281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25" tIns="146300" rIns="256025" bIns="146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36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기본 역량</a:t>
              </a:r>
              <a:endParaRPr sz="3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7308342" y="1389063"/>
              <a:ext cx="3203971" cy="2854800"/>
            </a:xfrm>
            <a:prstGeom prst="rect">
              <a:avLst/>
            </a:prstGeom>
            <a:solidFill>
              <a:srgbClr val="DFDFDF">
                <a:alpha val="89411"/>
              </a:srgbClr>
            </a:solidFill>
            <a:ln w="12700" cap="flat" cmpd="sng">
              <a:solidFill>
                <a:srgbClr val="DFDFD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0"/>
            <p:cNvSpPr txBox="1"/>
            <p:nvPr/>
          </p:nvSpPr>
          <p:spPr>
            <a:xfrm>
              <a:off x="7308342" y="1389063"/>
              <a:ext cx="3203971" cy="28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42225" bIns="160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운영체제</a:t>
              </a:r>
              <a:endPara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</a:pP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Ubuntu</a:t>
              </a:r>
              <a:r>
                <a:rPr lang="en-US" altLang="ko-KR" sz="18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18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Linux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2" indent="-5715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네트워크</a:t>
              </a: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altLang="en-US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기초 지식</a:t>
              </a:r>
              <a:endPara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altLang="en-US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알고리즘</a:t>
              </a: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altLang="en-US" sz="20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기초 지식</a:t>
              </a:r>
              <a:endParaRPr lang="en-US" altLang="ko-KR" sz="20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endPara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algun Gothic"/>
                <a:buChar char="•"/>
              </a:pPr>
              <a:r>
                <a:rPr lang="ko-KR" altLang="en-US" sz="20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협업 및 커뮤니케이션</a:t>
              </a:r>
              <a:endPara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1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2000"/>
              </a:pPr>
              <a:r>
                <a:rPr lang="en-US" sz="20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</a:t>
              </a:r>
              <a:r>
                <a:rPr lang="ko-KR" altLang="en-US" sz="20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협동 프로젝트</a:t>
              </a:r>
              <a:endParaRPr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강사 소개</a:t>
            </a:r>
            <a:endParaRPr/>
          </a:p>
        </p:txBody>
      </p:sp>
      <p:sp>
        <p:nvSpPr>
          <p:cNvPr id="236" name="Google Shape;236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약력</a:t>
            </a:r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body" idx="1"/>
          </p:nvPr>
        </p:nvSpPr>
        <p:spPr>
          <a:xfrm>
            <a:off x="231371" y="1805825"/>
            <a:ext cx="549609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2000" b="1" dirty="0"/>
              <a:t>전공:</a:t>
            </a:r>
            <a:endParaRPr dirty="0"/>
          </a:p>
          <a:p>
            <a:pPr marL="228600" lvl="0" indent="-2286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ko-KR" sz="1500" dirty="0"/>
              <a:t>제주대학교 사범대학 </a:t>
            </a:r>
            <a:r>
              <a:rPr lang="ko-KR" sz="1500" dirty="0" err="1"/>
              <a:t>정보.컴퓨터교육</a:t>
            </a:r>
            <a:r>
              <a:rPr lang="ko-KR" sz="1500" dirty="0"/>
              <a:t>/국어교육 학사 </a:t>
            </a:r>
            <a:endParaRPr sz="1500" dirty="0"/>
          </a:p>
          <a:p>
            <a:pPr marL="228600" lvl="0" indent="-2286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ko-KR" sz="1500" dirty="0"/>
              <a:t>성균관대학교 정보통신대학원 공학(</a:t>
            </a:r>
            <a:r>
              <a:rPr lang="ko-KR" sz="1500" dirty="0" err="1"/>
              <a:t>IT컨설팅학</a:t>
            </a:r>
            <a:r>
              <a:rPr lang="ko-KR" sz="1500" dirty="0"/>
              <a:t>) 석사</a:t>
            </a:r>
            <a:endParaRPr sz="1500" dirty="0"/>
          </a:p>
          <a:p>
            <a:pPr marL="285750" lvl="0" indent="-977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200" b="1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2000" b="1" dirty="0"/>
              <a:t>자격:</a:t>
            </a:r>
            <a:endParaRPr dirty="0"/>
          </a:p>
          <a:p>
            <a:pPr marL="228600" lvl="0" indent="-2286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ko-KR" sz="1500" dirty="0"/>
              <a:t>정보기술개발, 전략기획 </a:t>
            </a:r>
            <a:r>
              <a:rPr lang="ko-KR" sz="1500" dirty="0" err="1"/>
              <a:t>훈련교사</a:t>
            </a:r>
            <a:r>
              <a:rPr lang="ko-KR" sz="1500" dirty="0"/>
              <a:t> </a:t>
            </a:r>
            <a:r>
              <a:rPr lang="ko-KR" sz="1500" dirty="0" err="1"/>
              <a:t>3급</a:t>
            </a:r>
            <a:endParaRPr sz="1500" dirty="0"/>
          </a:p>
          <a:p>
            <a:pPr marL="228600" lvl="0" indent="-2286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ko-KR" sz="1500" dirty="0" err="1"/>
              <a:t>정보.컴퓨터</a:t>
            </a:r>
            <a:r>
              <a:rPr lang="ko-KR" sz="1500" dirty="0"/>
              <a:t> </a:t>
            </a:r>
            <a:r>
              <a:rPr lang="ko-KR" sz="1500" dirty="0" err="1"/>
              <a:t>2급</a:t>
            </a:r>
            <a:r>
              <a:rPr lang="ko-KR" sz="1500" dirty="0"/>
              <a:t> 정교사 </a:t>
            </a:r>
            <a:endParaRPr sz="1500" dirty="0"/>
          </a:p>
          <a:p>
            <a:pPr marL="228600" lvl="0" indent="-2286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ko-KR" sz="1500" dirty="0"/>
              <a:t>정보처리기사외 기타 국내외 자격</a:t>
            </a:r>
            <a:endParaRPr sz="1500" dirty="0"/>
          </a:p>
          <a:p>
            <a:pPr marL="228600" lvl="0" indent="-12877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17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2000" b="1" dirty="0"/>
              <a:t>경력: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ko-KR" sz="1400" dirty="0" err="1"/>
              <a:t>한국소프트웨어기술진흥협회</a:t>
            </a:r>
            <a:r>
              <a:rPr lang="ko-KR" sz="1400" dirty="0"/>
              <a:t>(</a:t>
            </a:r>
            <a:r>
              <a:rPr lang="ko-KR" sz="1400" dirty="0" err="1"/>
              <a:t>KOSTA</a:t>
            </a:r>
            <a:r>
              <a:rPr lang="ko-KR" sz="1400" dirty="0"/>
              <a:t>), 기술위원</a:t>
            </a:r>
            <a:endParaRPr sz="1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ko-KR" sz="1400" dirty="0"/>
              <a:t>대우직업능력개발원/휴먼교육센터/</a:t>
            </a:r>
            <a:r>
              <a:rPr lang="ko-KR" sz="1400" dirty="0" err="1"/>
              <a:t>GIT아카데미</a:t>
            </a:r>
            <a:r>
              <a:rPr lang="ko-KR" sz="1400" dirty="0"/>
              <a:t>/</a:t>
            </a:r>
            <a:r>
              <a:rPr lang="ko-KR" sz="1400" dirty="0" err="1"/>
              <a:t>KG</a:t>
            </a:r>
            <a:r>
              <a:rPr lang="ko-KR" sz="1400" dirty="0"/>
              <a:t> </a:t>
            </a:r>
            <a:r>
              <a:rPr lang="ko-KR" sz="1400" dirty="0" err="1"/>
              <a:t>ITBank</a:t>
            </a:r>
            <a:r>
              <a:rPr lang="ko-KR" sz="1400" dirty="0"/>
              <a:t>, 강사</a:t>
            </a:r>
            <a:endParaRPr sz="1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ko-KR" sz="1400" dirty="0" err="1"/>
              <a:t>DK</a:t>
            </a:r>
            <a:r>
              <a:rPr lang="ko-KR" sz="1400" dirty="0"/>
              <a:t> </a:t>
            </a:r>
            <a:r>
              <a:rPr lang="ko-KR" sz="1400" dirty="0" err="1"/>
              <a:t>BMC</a:t>
            </a:r>
            <a:r>
              <a:rPr lang="ko-KR" sz="1400" dirty="0"/>
              <a:t>, </a:t>
            </a:r>
            <a:r>
              <a:rPr lang="ko-KR" sz="1400" dirty="0" err="1"/>
              <a:t>클라우드</a:t>
            </a:r>
            <a:r>
              <a:rPr lang="ko-KR" sz="1400" dirty="0"/>
              <a:t> 개발 센터 센터장</a:t>
            </a:r>
            <a:endParaRPr sz="1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ko-KR" sz="1400" dirty="0" err="1"/>
              <a:t>해법에듀</a:t>
            </a:r>
            <a:r>
              <a:rPr lang="ko-KR" sz="1400" dirty="0"/>
              <a:t>(천재교육), 기업부설연구소 연구원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43" name="Google Shape;243;p13"/>
          <p:cNvSpPr txBox="1"/>
          <p:nvPr/>
        </p:nvSpPr>
        <p:spPr>
          <a:xfrm>
            <a:off x="5727469" y="1805825"/>
            <a:ext cx="6137564" cy="466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강의:</a:t>
            </a: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대우직업능력개발원, 자바 기반의 애플리케이션 개발자 양성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KOSTA, SW300 신입사원(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네비웍스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그린컴퓨터아카데미, NCS 기반 2020 정보처리기사 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휴먼교육센터,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기반의 디지털 컨버전스 양성과정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KG IT Bank,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에센셜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아키텍처 설계를 통한 인프라 구축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DK BMC,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Lightning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Platform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개발자 교육(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삼성SDS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CJ올리브네트웍스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참여 프로젝트: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현대자동차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모빌리티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서비스: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React.js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Golang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AWS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풀스택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개발자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서울대병원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HIS: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Ember.js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ASP.NET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Core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풀스택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개발자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CJ 글로벌 영업관리시스템: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Vue.js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Salesforce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솔루션스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아키텍트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강의 가이드</a:t>
            </a:r>
            <a:endParaRPr/>
          </a:p>
        </p:txBody>
      </p:sp>
      <p:sp>
        <p:nvSpPr>
          <p:cNvPr id="249" name="Google Shape;24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강의 가이드</a:t>
            </a:r>
            <a:endParaRPr/>
          </a:p>
        </p:txBody>
      </p:sp>
      <p:sp>
        <p:nvSpPr>
          <p:cNvPr id="255" name="Google Shape;25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800" b="1" dirty="0"/>
              <a:t>최대한 결석 및 지각하지 않음</a:t>
            </a:r>
            <a:endParaRPr sz="36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600" dirty="0"/>
              <a:t>국비 교육과정 기준 </a:t>
            </a:r>
            <a:r>
              <a:rPr lang="ko-KR" sz="1600" dirty="0" err="1"/>
              <a:t>80%는</a:t>
            </a:r>
            <a:r>
              <a:rPr lang="ko-KR" sz="1600" dirty="0"/>
              <a:t> 무의미.  최소 </a:t>
            </a:r>
            <a:r>
              <a:rPr lang="ko-KR" sz="1600" dirty="0" err="1"/>
              <a:t>95%이상</a:t>
            </a:r>
            <a:r>
              <a:rPr lang="ko-KR" sz="1600" dirty="0"/>
              <a:t> 출석할 수 있도록 한다.</a:t>
            </a:r>
            <a:endParaRPr sz="32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600" dirty="0"/>
              <a:t>하루에 </a:t>
            </a:r>
            <a:r>
              <a:rPr lang="ko-KR" sz="1600" dirty="0" err="1"/>
              <a:t>8시간</a:t>
            </a:r>
            <a:r>
              <a:rPr lang="ko-KR" sz="1600" dirty="0"/>
              <a:t> 진행이므로 대학교 기준이면 </a:t>
            </a:r>
            <a:r>
              <a:rPr lang="ko-KR" sz="1600" dirty="0" err="1"/>
              <a:t>3~4주간의</a:t>
            </a:r>
            <a:r>
              <a:rPr lang="ko-KR" sz="1600" dirty="0"/>
              <a:t> 내용이 진행됨. 하루라도 빠지게 되면 해당 과목은 따라갈 수 없는 상태가 됨</a:t>
            </a:r>
            <a:r>
              <a:rPr lang="ko-KR" sz="1600" dirty="0" smtClean="0"/>
              <a:t>.</a:t>
            </a:r>
            <a:endParaRPr sz="1800" dirty="0"/>
          </a:p>
          <a:p>
            <a:pPr marL="228600" lvl="0" indent="-228600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800" b="1" dirty="0"/>
              <a:t>영어 타자 최소 150 타 이상을 갖추도록 함</a:t>
            </a:r>
            <a:endParaRPr sz="36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600" dirty="0" smtClean="0"/>
              <a:t>기본적인 </a:t>
            </a:r>
            <a:r>
              <a:rPr lang="ko-KR" sz="1600" dirty="0"/>
              <a:t>강의를 따라가고 과제를 하려면 어느 정도의 타자 수준은 되어야함</a:t>
            </a:r>
            <a:r>
              <a:rPr lang="ko-KR" sz="1600" dirty="0" smtClean="0"/>
              <a:t>.</a:t>
            </a:r>
            <a:endParaRPr sz="1600" dirty="0"/>
          </a:p>
          <a:p>
            <a:pPr marL="228600" lvl="0" indent="-228600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800" b="1" dirty="0"/>
              <a:t>강의에서 나오는 용어들을 메모하고 정리</a:t>
            </a:r>
            <a:endParaRPr sz="36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600" dirty="0"/>
              <a:t>영어 용어들이 많아 영어 역량이 부족한 사람들은 더더욱 이해하기 어려움.</a:t>
            </a:r>
            <a:endParaRPr sz="32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600" dirty="0"/>
              <a:t>매일 같이 용어들을 이해하는데 많이 시간을 투자하도록 해야함.</a:t>
            </a:r>
            <a:endParaRPr sz="3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강의 가이드</a:t>
            </a:r>
            <a:endParaRPr dirty="0"/>
          </a:p>
        </p:txBody>
      </p:sp>
      <p:sp>
        <p:nvSpPr>
          <p:cNvPr id="261" name="Google Shape;26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800" b="1" dirty="0"/>
              <a:t>강의 진행 시에 따라서 해본다는 생각보다 내용을 이해하고 정리한다라는 생각으로 강의에 참여</a:t>
            </a:r>
            <a:endParaRPr sz="18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600" dirty="0"/>
              <a:t>강의를 따라가기 어려우면 보면서 이해하는데 주력하고, 주요 내용을 정리하도록 함.</a:t>
            </a:r>
            <a:endParaRPr sz="16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600" dirty="0"/>
              <a:t>가능하면 강의를 녹화하여 다시 보면서 할 수 있도록 함</a:t>
            </a:r>
            <a:r>
              <a:rPr lang="ko-KR" sz="1600" dirty="0" smtClean="0"/>
              <a:t>.</a:t>
            </a:r>
            <a:endParaRPr sz="1600" dirty="0"/>
          </a:p>
          <a:p>
            <a:pPr marL="228600" lvl="0" indent="-228600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800" b="1" dirty="0"/>
              <a:t>실습 과제 진행 시에는 최대한 스스로 진행</a:t>
            </a:r>
            <a:endParaRPr sz="18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600" dirty="0"/>
              <a:t>다른 사람의 내용 또는 해답을 확인하지 않는다.</a:t>
            </a:r>
            <a:endParaRPr sz="16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600" dirty="0"/>
              <a:t>인터넷의 내용은 이해해서 </a:t>
            </a:r>
            <a:r>
              <a:rPr lang="ko-KR" sz="1600" dirty="0" err="1"/>
              <a:t>참고가능</a:t>
            </a:r>
            <a:r>
              <a:rPr lang="ko-KR" sz="1600" dirty="0"/>
              <a:t>, 하지만 이해하고 작성한 것이 아닌 </a:t>
            </a:r>
            <a:r>
              <a:rPr lang="ko-KR" sz="1600" dirty="0" err="1"/>
              <a:t>복붙</a:t>
            </a:r>
            <a:r>
              <a:rPr lang="ko-KR" sz="1600" dirty="0"/>
              <a:t> 형태라면 다시 제출 또는 재평가 </a:t>
            </a:r>
            <a:r>
              <a:rPr lang="ko-KR" sz="1600" dirty="0" smtClean="0"/>
              <a:t>진행</a:t>
            </a:r>
            <a:endParaRPr sz="1600" dirty="0"/>
          </a:p>
          <a:p>
            <a:pPr marL="228600" lvl="0" indent="-228600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800" b="1" dirty="0"/>
              <a:t>진도는 중간 수준에 맞게 진행하며 </a:t>
            </a:r>
            <a:r>
              <a:rPr lang="ko-KR" sz="1800" b="1" dirty="0" err="1"/>
              <a:t>시중교재</a:t>
            </a:r>
            <a:r>
              <a:rPr lang="ko-KR" sz="1800" b="1" dirty="0"/>
              <a:t>, </a:t>
            </a:r>
            <a:r>
              <a:rPr lang="ko-KR" sz="1800" b="1" dirty="0" err="1"/>
              <a:t>NCS모듈</a:t>
            </a:r>
            <a:r>
              <a:rPr lang="ko-KR" sz="1800" b="1" dirty="0"/>
              <a:t>, </a:t>
            </a:r>
            <a:r>
              <a:rPr lang="ko-KR" sz="1800" b="1" dirty="0" err="1"/>
              <a:t>온라인자료</a:t>
            </a:r>
            <a:r>
              <a:rPr lang="ko-KR" sz="1800" b="1" dirty="0"/>
              <a:t> 등 다양한 자료를 활용함</a:t>
            </a:r>
            <a:endParaRPr sz="18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600" dirty="0"/>
              <a:t>질문, 피드백, 과제 진행, 평가 결과 등을 참고하여 강의 진도 및 수준을 조절함</a:t>
            </a:r>
            <a:endParaRPr sz="1600" dirty="0"/>
          </a:p>
          <a:p>
            <a:pPr marL="685800" lvl="1" indent="-22860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1600" dirty="0" err="1" smtClean="0"/>
              <a:t>시중교재</a:t>
            </a:r>
            <a:r>
              <a:rPr lang="en-US" altLang="ko-KR" sz="1600" dirty="0" smtClean="0"/>
              <a:t>, </a:t>
            </a:r>
            <a:r>
              <a:rPr lang="ko-KR" sz="1600" dirty="0" err="1" smtClean="0"/>
              <a:t>pptx</a:t>
            </a:r>
            <a:r>
              <a:rPr lang="ko-KR" sz="1600" dirty="0"/>
              <a:t>, </a:t>
            </a:r>
            <a:r>
              <a:rPr lang="ko-KR" sz="1600" dirty="0" err="1" smtClean="0"/>
              <a:t>pdf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온라인자료</a:t>
            </a:r>
            <a:r>
              <a:rPr lang="ko-KR" sz="1600" dirty="0" smtClean="0"/>
              <a:t> 등</a:t>
            </a:r>
            <a:r>
              <a:rPr lang="ko-KR" altLang="en-US" sz="1600" dirty="0" smtClean="0"/>
              <a:t>을 활용하여 강의 진행</a:t>
            </a:r>
            <a:r>
              <a:rPr lang="ko-KR" sz="1600" dirty="0" smtClean="0"/>
              <a:t>. </a:t>
            </a:r>
            <a:r>
              <a:rPr lang="ko-KR" sz="1600" dirty="0"/>
              <a:t>평가에 따라서 </a:t>
            </a:r>
            <a:r>
              <a:rPr lang="ko-KR" sz="1600" dirty="0" err="1"/>
              <a:t>NCS모듈교재</a:t>
            </a:r>
            <a:r>
              <a:rPr lang="ko-KR" sz="1600" dirty="0"/>
              <a:t> 활용할 수 있음.</a:t>
            </a:r>
            <a:endParaRPr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강의 가이드</a:t>
            </a:r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b="1"/>
              <a:t>본 교육강의의 최종 목적은 우수한 품질의 </a:t>
            </a:r>
            <a:r>
              <a:rPr lang="ko-KR" b="1" u="sng"/>
              <a:t>포트폴리오</a:t>
            </a:r>
            <a:r>
              <a:rPr lang="ko-KR" b="1"/>
              <a:t>를 만드는 것과 </a:t>
            </a:r>
            <a:r>
              <a:rPr lang="ko-KR" b="1" u="sng"/>
              <a:t>기술면접</a:t>
            </a:r>
            <a:r>
              <a:rPr lang="ko-KR" b="1"/>
              <a:t>에 통과할 수 있을 정도의 기술 이해도를 가지는 것</a:t>
            </a:r>
            <a:endParaRPr b="1"/>
          </a:p>
          <a:p>
            <a:pPr marL="685800" lvl="1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/>
              <a:t>포트폴리오 : 프로젝트 산출물을 통하여 기술수준을 점검</a:t>
            </a:r>
            <a:endParaRPr/>
          </a:p>
          <a:p>
            <a:pPr marL="685800" lvl="1" indent="-2286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/>
              <a:t>기술면접 : 프로젝트에서 사용한 기술에 대한 이해도 및 및 SW 기초 지식들을 점검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/>
          </p:nvPr>
        </p:nvSpPr>
        <p:spPr>
          <a:xfrm>
            <a:off x="882162" y="59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웹 기반 </a:t>
            </a:r>
            <a:r>
              <a:rPr lang="en-US" altLang="ko-KR" dirty="0" smtClean="0"/>
              <a:t>SW</a:t>
            </a:r>
            <a:r>
              <a:rPr lang="ko-KR" altLang="en-US" dirty="0" smtClean="0"/>
              <a:t>의 구성</a:t>
            </a:r>
            <a:endParaRPr dirty="0"/>
          </a:p>
        </p:txBody>
      </p:sp>
      <p:pic>
        <p:nvPicPr>
          <p:cNvPr id="111" name="Google Shape;111;p29" descr="Bastion host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7814" y="199825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9" descr="Dalla carta ai database (Il catalogo e il suo contesto. Terza parte) - Actual is not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1231" y="2273141"/>
            <a:ext cx="1527559" cy="168635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9"/>
          <p:cNvSpPr txBox="1"/>
          <p:nvPr/>
        </p:nvSpPr>
        <p:spPr>
          <a:xfrm>
            <a:off x="1581136" y="4515088"/>
            <a:ext cx="279030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</a:t>
            </a:r>
            <a:endParaRPr lang="en-US" altLang="ko-KR" sz="18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표현 및 입력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5422670" y="4517187"/>
            <a:ext cx="313944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처리(검증/가공)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Back-End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8562110" y="4517187"/>
            <a:ext cx="169276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저장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Back-End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29" descr="Web]웹(Web) 이란?! - Cono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2693" y="2273141"/>
            <a:ext cx="1448793" cy="1443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위쪽/아래쪽 화살표 10"/>
          <p:cNvSpPr/>
          <p:nvPr/>
        </p:nvSpPr>
        <p:spPr>
          <a:xfrm rot="5400000">
            <a:off x="4198653" y="2512204"/>
            <a:ext cx="311493" cy="89674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위쪽/아래쪽 화살표 11"/>
          <p:cNvSpPr/>
          <p:nvPr/>
        </p:nvSpPr>
        <p:spPr>
          <a:xfrm rot="5400000">
            <a:off x="7313166" y="2489670"/>
            <a:ext cx="311493" cy="89674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수업 시작 전까지 해볼 것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타자 연습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영타</a:t>
            </a:r>
            <a:r>
              <a:rPr lang="ko-KR" altLang="en-US" dirty="0" smtClean="0"/>
              <a:t> 최소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타</a:t>
            </a:r>
            <a:endParaRPr lang="en-US" altLang="ko-KR" dirty="0" smtClean="0"/>
          </a:p>
          <a:p>
            <a:pPr lvl="1"/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http://</a:t>
            </a:r>
            <a:r>
              <a:rPr lang="en-US" altLang="ko-KR" u="sng" dirty="0" err="1">
                <a:solidFill>
                  <a:schemeClr val="hlink"/>
                </a:solidFill>
                <a:hlinkClick r:id="rId2"/>
              </a:rPr>
              <a:t>www.typingi.com</a:t>
            </a:r>
            <a:r>
              <a:rPr lang="en-US" altLang="ko-KR" u="sng" dirty="0">
                <a:solidFill>
                  <a:schemeClr val="hlink"/>
                </a:solidFill>
                <a:hlinkClick r:id="rId2"/>
              </a:rPr>
              <a:t>/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유튜브 채널 구독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노마트코더</a:t>
            </a:r>
            <a:r>
              <a:rPr lang="ko-KR" altLang="en-US" dirty="0" smtClean="0"/>
              <a:t> </a:t>
            </a:r>
            <a:r>
              <a:rPr lang="en-US" altLang="ko-KR" dirty="0" smtClean="0"/>
              <a:t>(full-stack)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err="1" smtClean="0">
                <a:hlinkClick r:id="rId3"/>
              </a:rPr>
              <a:t>www.youtube.com</a:t>
            </a:r>
            <a:r>
              <a:rPr lang="en-US" altLang="ko-KR" dirty="0" smtClean="0">
                <a:hlinkClick r:id="rId3"/>
              </a:rPr>
              <a:t>/channel/</a:t>
            </a:r>
            <a:r>
              <a:rPr lang="en-US" altLang="ko-KR" dirty="0" err="1" smtClean="0">
                <a:hlinkClick r:id="rId3"/>
              </a:rPr>
              <a:t>UCUpJs89fSBXNolQGOYKn0YQ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드림코딩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by </a:t>
            </a:r>
            <a:r>
              <a:rPr lang="ko-KR" altLang="en-US" dirty="0" err="1" smtClean="0"/>
              <a:t>엘리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(front-end):</a:t>
            </a:r>
          </a:p>
          <a:p>
            <a:pPr marL="57150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err="1" smtClean="0">
                <a:hlinkClick r:id="rId4"/>
              </a:rPr>
              <a:t>www.youtube.com</a:t>
            </a:r>
            <a:r>
              <a:rPr lang="en-US" altLang="ko-KR" dirty="0" smtClean="0">
                <a:hlinkClick r:id="rId4"/>
              </a:rPr>
              <a:t>/channel/</a:t>
            </a:r>
            <a:r>
              <a:rPr lang="en-US" altLang="ko-KR" dirty="0" err="1" smtClean="0">
                <a:hlinkClick r:id="rId4"/>
              </a:rPr>
              <a:t>UC_4u-bXaba7yrRz_6x6kb_w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개발바닥</a:t>
            </a:r>
            <a:r>
              <a:rPr lang="ko-KR" altLang="en-US" dirty="0" smtClean="0"/>
              <a:t> </a:t>
            </a:r>
            <a:r>
              <a:rPr lang="en-US" altLang="ko-KR" dirty="0" smtClean="0"/>
              <a:t>(back-end): </a:t>
            </a:r>
            <a:endParaRPr lang="en-US" altLang="ko-KR" dirty="0"/>
          </a:p>
          <a:p>
            <a:pPr marL="571500" lvl="1" indent="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>
                <a:hlinkClick r:id="rId5"/>
              </a:rPr>
              <a:t>https</a:t>
            </a:r>
            <a:r>
              <a:rPr lang="en-US" altLang="ko-KR" dirty="0">
                <a:hlinkClick r:id="rId5"/>
              </a:rPr>
              <a:t>://</a:t>
            </a:r>
            <a:r>
              <a:rPr lang="en-US" altLang="ko-KR" dirty="0" err="1" smtClean="0">
                <a:hlinkClick r:id="rId5"/>
              </a:rPr>
              <a:t>www.youtube.com</a:t>
            </a:r>
            <a:r>
              <a:rPr lang="en-US" altLang="ko-KR" dirty="0" smtClean="0">
                <a:hlinkClick r:id="rId5"/>
              </a:rPr>
              <a:t>/channel/</a:t>
            </a:r>
            <a:r>
              <a:rPr lang="en-US" altLang="ko-KR" dirty="0" err="1" smtClean="0">
                <a:hlinkClick r:id="rId5"/>
              </a:rPr>
              <a:t>UCSEOUzkGNCT_29EU_vnBYjg</a:t>
            </a:r>
            <a:endParaRPr lang="en-US" altLang="ko-KR" dirty="0" smtClean="0"/>
          </a:p>
          <a:p>
            <a:pPr marL="5715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책 읽기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비전공자를 </a:t>
            </a:r>
            <a:r>
              <a:rPr lang="ko-KR" altLang="en-US" dirty="0"/>
              <a:t>위한 이해할 수 있는 </a:t>
            </a:r>
            <a:r>
              <a:rPr lang="en-US" altLang="ko-KR" dirty="0"/>
              <a:t>IT </a:t>
            </a:r>
            <a:r>
              <a:rPr lang="ko-KR" altLang="en-US" dirty="0" smtClean="0"/>
              <a:t>지식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240p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>
                <a:hlinkClick r:id="rId6"/>
              </a:rPr>
              <a:t>https</a:t>
            </a:r>
            <a:r>
              <a:rPr lang="en-US" altLang="ko-KR" dirty="0">
                <a:hlinkClick r:id="rId6"/>
              </a:rPr>
              <a:t>://</a:t>
            </a:r>
            <a:r>
              <a:rPr lang="en-US" altLang="ko-KR" dirty="0" err="1" smtClean="0">
                <a:hlinkClick r:id="rId6"/>
              </a:rPr>
              <a:t>book.naver.com</a:t>
            </a:r>
            <a:r>
              <a:rPr lang="en-US" altLang="ko-KR" dirty="0" smtClean="0">
                <a:hlinkClick r:id="rId6"/>
              </a:rPr>
              <a:t>/</a:t>
            </a:r>
            <a:r>
              <a:rPr lang="en-US" altLang="ko-KR" dirty="0" err="1" smtClean="0">
                <a:hlinkClick r:id="rId6"/>
              </a:rPr>
              <a:t>bookdb</a:t>
            </a:r>
            <a:r>
              <a:rPr lang="en-US" altLang="ko-KR" dirty="0" smtClean="0">
                <a:hlinkClick r:id="rId6"/>
              </a:rPr>
              <a:t>/</a:t>
            </a:r>
            <a:r>
              <a:rPr lang="en-US" altLang="ko-KR" dirty="0" err="1" smtClean="0">
                <a:hlinkClick r:id="rId6"/>
              </a:rPr>
              <a:t>book_detail.nhn?bid</a:t>
            </a:r>
            <a:r>
              <a:rPr lang="en-US" altLang="ko-KR" dirty="0" smtClean="0">
                <a:hlinkClick r:id="rId6"/>
              </a:rPr>
              <a:t>=16415934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5715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063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/>
          </p:nvPr>
        </p:nvSpPr>
        <p:spPr>
          <a:xfrm>
            <a:off x="882162" y="59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smtClean="0"/>
              <a:t>웹 기반 </a:t>
            </a:r>
            <a:r>
              <a:rPr lang="en-US" altLang="ko-KR" dirty="0" smtClean="0"/>
              <a:t>SW</a:t>
            </a:r>
            <a:r>
              <a:rPr lang="ko-KR" altLang="en-US" dirty="0" smtClean="0"/>
              <a:t>의 구성</a:t>
            </a:r>
            <a:endParaRPr dirty="0"/>
          </a:p>
        </p:txBody>
      </p:sp>
      <p:pic>
        <p:nvPicPr>
          <p:cNvPr id="13" name="Google Shape;125;p30" descr="Web]웹(Web) 이란?! - Con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7219" y="1331516"/>
            <a:ext cx="641648" cy="63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7219" y="2141807"/>
            <a:ext cx="1977754" cy="434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;p30"/>
          <p:cNvSpPr txBox="1"/>
          <p:nvPr/>
        </p:nvSpPr>
        <p:spPr>
          <a:xfrm>
            <a:off x="3218867" y="1562326"/>
            <a:ext cx="99500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28;p30"/>
          <p:cNvGrpSpPr/>
          <p:nvPr/>
        </p:nvGrpSpPr>
        <p:grpSpPr>
          <a:xfrm>
            <a:off x="7188711" y="1416502"/>
            <a:ext cx="2133234" cy="637734"/>
            <a:chOff x="4857046" y="1420800"/>
            <a:chExt cx="2133234" cy="637734"/>
          </a:xfrm>
        </p:grpSpPr>
        <p:pic>
          <p:nvPicPr>
            <p:cNvPr id="17" name="Google Shape;129;p30" descr="Bastion host - Wikipedi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57046" y="1420800"/>
              <a:ext cx="708485" cy="63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30;p30" descr="Dalla carta ai database (Il catalogo e il suo contesto. Terza parte) - Actual is not ..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4638" y="1466903"/>
              <a:ext cx="440546" cy="48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31;p30"/>
            <p:cNvSpPr txBox="1"/>
            <p:nvPr/>
          </p:nvSpPr>
          <p:spPr>
            <a:xfrm>
              <a:off x="5995271" y="1698202"/>
              <a:ext cx="99500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" name="Google Shape;132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45066" y="2245588"/>
            <a:ext cx="2740292" cy="416089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위쪽/아래쪽 화살표 24"/>
          <p:cNvSpPr/>
          <p:nvPr/>
        </p:nvSpPr>
        <p:spPr>
          <a:xfrm rot="5400000">
            <a:off x="5794579" y="3548673"/>
            <a:ext cx="311493" cy="89674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8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846993" y="76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ko-KR" dirty="0"/>
              <a:t>Front-End vs </a:t>
            </a:r>
            <a:r>
              <a:rPr lang="en-US" altLang="ko-KR" dirty="0" smtClean="0"/>
              <a:t>Back-End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프로그래밍 언어</a:t>
            </a:r>
            <a:endParaRPr sz="3200" dirty="0"/>
          </a:p>
        </p:txBody>
      </p:sp>
      <p:pic>
        <p:nvPicPr>
          <p:cNvPr id="125" name="Google Shape;125;p30" descr="Web]웹(Web) 이란?! - Con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0420" y="1455990"/>
            <a:ext cx="641648" cy="639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/>
        </p:nvSpPr>
        <p:spPr>
          <a:xfrm>
            <a:off x="3422068" y="1686800"/>
            <a:ext cx="99500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30"/>
          <p:cNvGrpSpPr/>
          <p:nvPr/>
        </p:nvGrpSpPr>
        <p:grpSpPr>
          <a:xfrm>
            <a:off x="6709336" y="1445964"/>
            <a:ext cx="2133234" cy="637734"/>
            <a:chOff x="4857046" y="1420800"/>
            <a:chExt cx="2133234" cy="637734"/>
          </a:xfrm>
        </p:grpSpPr>
        <p:pic>
          <p:nvPicPr>
            <p:cNvPr id="129" name="Google Shape;129;p30" descr="Bastion host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57046" y="1420800"/>
              <a:ext cx="708485" cy="63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0" descr="Dalla carta ai database (Il catalogo e il suo contesto. Terza parte) - Actual is not ...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54638" y="1466903"/>
              <a:ext cx="440546" cy="48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0"/>
            <p:cNvSpPr txBox="1"/>
            <p:nvPr/>
          </p:nvSpPr>
          <p:spPr>
            <a:xfrm>
              <a:off x="5995271" y="1698202"/>
              <a:ext cx="99500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" name="Google Shape;144;p31" descr="P92 IT Solutions - HTML, CSS and JavaScrip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1182" y="5627979"/>
            <a:ext cx="1955770" cy="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45;p31"/>
          <p:cNvSpPr txBox="1"/>
          <p:nvPr/>
        </p:nvSpPr>
        <p:spPr>
          <a:xfrm>
            <a:off x="1415772" y="6106092"/>
            <a:ext cx="254245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HTML, CSS, 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406023" y="5616109"/>
            <a:ext cx="873094" cy="967541"/>
            <a:chOff x="7091469" y="4723214"/>
            <a:chExt cx="873094" cy="967541"/>
          </a:xfrm>
        </p:grpSpPr>
        <p:pic>
          <p:nvPicPr>
            <p:cNvPr id="16" name="Google Shape;146;p31" descr="Java - Free logo icon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91469" y="4723214"/>
              <a:ext cx="604106" cy="604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47;p31"/>
            <p:cNvSpPr txBox="1"/>
            <p:nvPr/>
          </p:nvSpPr>
          <p:spPr>
            <a:xfrm>
              <a:off x="7091469" y="5321464"/>
              <a:ext cx="87309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Java</a:t>
              </a:r>
              <a:endParaRPr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934" y="2594630"/>
            <a:ext cx="2233024" cy="2430637"/>
          </a:xfrm>
          <a:prstGeom prst="rect">
            <a:avLst/>
          </a:prstGeom>
        </p:spPr>
      </p:pic>
      <p:pic>
        <p:nvPicPr>
          <p:cNvPr id="1026" name="Picture 2" descr="Can someone explain this piece of Javascript code? - Stack Overflo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67" y="2597034"/>
            <a:ext cx="2612052" cy="278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위쪽/아래쪽 화살표 21"/>
          <p:cNvSpPr/>
          <p:nvPr/>
        </p:nvSpPr>
        <p:spPr>
          <a:xfrm rot="5400000">
            <a:off x="5674506" y="3419363"/>
            <a:ext cx="311493" cy="89674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Spring MVC tutorial: How Spring Boot web MVC makes Java app development eas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49" y="2479871"/>
            <a:ext cx="2541441" cy="30872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데이터 분석을 위한 SQL 쿼리 - 2. EDA를 정복해보자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357" y="3567100"/>
            <a:ext cx="3021365" cy="192268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9279117" y="5715700"/>
            <a:ext cx="1062213" cy="897582"/>
            <a:chOff x="9279117" y="5715700"/>
            <a:chExt cx="1062213" cy="897582"/>
          </a:xfrm>
        </p:grpSpPr>
        <p:pic>
          <p:nvPicPr>
            <p:cNvPr id="3078" name="Picture 6" descr="SQL 기본]관계형 데이터베이스(Relation Database)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9117" y="5715700"/>
              <a:ext cx="927665" cy="487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Google Shape;147;p31"/>
            <p:cNvSpPr txBox="1"/>
            <p:nvPr/>
          </p:nvSpPr>
          <p:spPr>
            <a:xfrm>
              <a:off x="9468236" y="6243991"/>
              <a:ext cx="87309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ko-KR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SQL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4092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846993" y="76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ko-KR" dirty="0"/>
              <a:t>Front-End vs </a:t>
            </a:r>
            <a:r>
              <a:rPr lang="en-US" altLang="ko-KR" dirty="0" smtClean="0"/>
              <a:t>Back-End – HTML, CSS</a:t>
            </a:r>
            <a:endParaRPr dirty="0"/>
          </a:p>
        </p:txBody>
      </p:sp>
      <p:pic>
        <p:nvPicPr>
          <p:cNvPr id="125" name="Google Shape;125;p30" descr="Web]웹(Web) 이란?! - Con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220" y="1412029"/>
            <a:ext cx="641648" cy="639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/>
        </p:nvSpPr>
        <p:spPr>
          <a:xfrm>
            <a:off x="5745868" y="1642839"/>
            <a:ext cx="99500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312" y="2299629"/>
            <a:ext cx="2846908" cy="3098848"/>
          </a:xfrm>
          <a:prstGeom prst="rect">
            <a:avLst/>
          </a:prstGeom>
        </p:spPr>
      </p:pic>
      <p:pic>
        <p:nvPicPr>
          <p:cNvPr id="6" name="Picture 2" descr="폼 입력완료를 쉽게 하는 방법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4" y="2299629"/>
            <a:ext cx="5160254" cy="30988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ML/CSS] overflow (긴문자열 숨김 및 ... 처리), white-space (자동 줄바꿈 방지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86" y="5646561"/>
            <a:ext cx="1164714" cy="90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13;p29"/>
          <p:cNvSpPr txBox="1"/>
          <p:nvPr/>
        </p:nvSpPr>
        <p:spPr>
          <a:xfrm>
            <a:off x="4572899" y="5995607"/>
            <a:ext cx="45526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화면의 레이아웃 및 스타일을 작성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334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846993" y="76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ko-KR" dirty="0"/>
              <a:t>Front-End vs Back-End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Javascript</a:t>
            </a:r>
            <a:endParaRPr dirty="0"/>
          </a:p>
        </p:txBody>
      </p:sp>
      <p:pic>
        <p:nvPicPr>
          <p:cNvPr id="125" name="Google Shape;125;p30" descr="Web]웹(Web) 이란?! - Con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220" y="1412029"/>
            <a:ext cx="641648" cy="639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/>
        </p:nvSpPr>
        <p:spPr>
          <a:xfrm>
            <a:off x="5745868" y="1642839"/>
            <a:ext cx="99500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2" descr="폼 입력완료를 쉽게 하는 방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9" y="2268557"/>
            <a:ext cx="5160254" cy="30988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13;p29"/>
          <p:cNvSpPr txBox="1"/>
          <p:nvPr/>
        </p:nvSpPr>
        <p:spPr>
          <a:xfrm>
            <a:off x="3811880" y="6085742"/>
            <a:ext cx="74476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화면의 기능 작동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값 검증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값을 서버로 전송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Picture 2" descr="Can someone explain this piece of Javascript code? - Stack Ove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93" y="2268557"/>
            <a:ext cx="2907995" cy="309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129;p30" descr="Bastion host - Wikip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3239" y="2899222"/>
            <a:ext cx="1858761" cy="167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Free Javascript Icon of Flat style - Available in SVG, PNG, EPS, AI &amp;amp; Icon  font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2" y="5668683"/>
            <a:ext cx="834118" cy="83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9512088" y="3735793"/>
            <a:ext cx="717033" cy="33284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846993" y="76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ko-KR" dirty="0"/>
              <a:t>Front-End vs </a:t>
            </a:r>
            <a:r>
              <a:rPr lang="en-US" altLang="ko-KR" dirty="0" smtClean="0"/>
              <a:t>Back-End – Java, SQL</a:t>
            </a:r>
            <a:endParaRPr dirty="0"/>
          </a:p>
        </p:txBody>
      </p:sp>
      <p:pic>
        <p:nvPicPr>
          <p:cNvPr id="10" name="Google Shape;129;p30" descr="Bastion host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1758" y="2932426"/>
            <a:ext cx="1858761" cy="1673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오른쪽 화살표 12"/>
          <p:cNvSpPr/>
          <p:nvPr/>
        </p:nvSpPr>
        <p:spPr>
          <a:xfrm>
            <a:off x="2217282" y="3569366"/>
            <a:ext cx="717033" cy="33284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oogle Shape;128;p30"/>
          <p:cNvGrpSpPr/>
          <p:nvPr/>
        </p:nvGrpSpPr>
        <p:grpSpPr>
          <a:xfrm>
            <a:off x="4945191" y="1482015"/>
            <a:ext cx="2133234" cy="637734"/>
            <a:chOff x="4857046" y="1420800"/>
            <a:chExt cx="2133234" cy="637734"/>
          </a:xfrm>
        </p:grpSpPr>
        <p:pic>
          <p:nvPicPr>
            <p:cNvPr id="14" name="Google Shape;129;p30" descr="Bastion host - Wikipedi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7046" y="1420800"/>
              <a:ext cx="708485" cy="637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0;p30" descr="Dalla carta ai database (Il catalogo e il suo contesto. Terza parte) - Actual is not ..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54638" y="1466903"/>
              <a:ext cx="440546" cy="48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31;p30"/>
            <p:cNvSpPr txBox="1"/>
            <p:nvPr/>
          </p:nvSpPr>
          <p:spPr>
            <a:xfrm>
              <a:off x="5995271" y="1698202"/>
              <a:ext cx="99500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" name="Picture 2" descr="Spring MVC tutorial: How Spring Boot web MVC makes Java app development eas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52" y="2436138"/>
            <a:ext cx="2541441" cy="30872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3590258" y="5588452"/>
            <a:ext cx="873094" cy="967541"/>
            <a:chOff x="7091469" y="4723214"/>
            <a:chExt cx="873094" cy="967541"/>
          </a:xfrm>
        </p:grpSpPr>
        <p:pic>
          <p:nvPicPr>
            <p:cNvPr id="19" name="Google Shape;146;p31" descr="Java - Free logo icon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091469" y="4723214"/>
              <a:ext cx="604106" cy="604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47;p31"/>
            <p:cNvSpPr txBox="1"/>
            <p:nvPr/>
          </p:nvSpPr>
          <p:spPr>
            <a:xfrm>
              <a:off x="7091469" y="5321464"/>
              <a:ext cx="87309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Java</a:t>
              </a:r>
              <a:endParaRPr dirty="0"/>
            </a:p>
          </p:txBody>
        </p:sp>
      </p:grpSp>
      <p:pic>
        <p:nvPicPr>
          <p:cNvPr id="21" name="Google Shape;132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7236" y="2786119"/>
            <a:ext cx="1263040" cy="191781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3;p29"/>
          <p:cNvSpPr txBox="1"/>
          <p:nvPr/>
        </p:nvSpPr>
        <p:spPr>
          <a:xfrm>
            <a:off x="4194364" y="5664592"/>
            <a:ext cx="261746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값 검증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처리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변환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명령문 실행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14601" y="4789876"/>
            <a:ext cx="848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값 </a:t>
            </a:r>
            <a:endParaRPr lang="ko-KR" altLang="en-US" dirty="0"/>
          </a:p>
        </p:txBody>
      </p:sp>
      <p:pic>
        <p:nvPicPr>
          <p:cNvPr id="24" name="Google Shape;130;p30" descr="Dalla carta ai database (Il catalogo e il suo contesto. Terza parte) - Actual is not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4872" y="3013681"/>
            <a:ext cx="1357745" cy="169025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오른쪽 화살표 24"/>
          <p:cNvSpPr/>
          <p:nvPr/>
        </p:nvSpPr>
        <p:spPr>
          <a:xfrm>
            <a:off x="7125756" y="3705527"/>
            <a:ext cx="470044" cy="4283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Insert Values from One Database Table to Another Database Table in SQL 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591" y="2838051"/>
            <a:ext cx="2219032" cy="186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7474862" y="5588452"/>
            <a:ext cx="1062213" cy="897582"/>
            <a:chOff x="9279117" y="5715700"/>
            <a:chExt cx="1062213" cy="897582"/>
          </a:xfrm>
        </p:grpSpPr>
        <p:pic>
          <p:nvPicPr>
            <p:cNvPr id="28" name="Picture 6" descr="SQL 기본]관계형 데이터베이스(Relation Database)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9117" y="5715700"/>
              <a:ext cx="927665" cy="487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Google Shape;147;p31"/>
            <p:cNvSpPr txBox="1"/>
            <p:nvPr/>
          </p:nvSpPr>
          <p:spPr>
            <a:xfrm>
              <a:off x="9468236" y="6243991"/>
              <a:ext cx="87309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ko-KR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SQL</a:t>
              </a:r>
              <a:endParaRPr dirty="0"/>
            </a:p>
          </p:txBody>
        </p:sp>
      </p:grpSp>
      <p:sp>
        <p:nvSpPr>
          <p:cNvPr id="30" name="Google Shape;113;p29"/>
          <p:cNvSpPr txBox="1"/>
          <p:nvPr/>
        </p:nvSpPr>
        <p:spPr>
          <a:xfrm>
            <a:off x="8177731" y="6061774"/>
            <a:ext cx="16301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저장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10002982" y="3902215"/>
            <a:ext cx="493630" cy="3963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1447</Words>
  <Application>Microsoft Office PowerPoint</Application>
  <PresentationFormat>와이드스크린</PresentationFormat>
  <Paragraphs>404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Noto Sans Symbols</vt:lpstr>
      <vt:lpstr>Malgun Gothic</vt:lpstr>
      <vt:lpstr>Malgun Gothic</vt:lpstr>
      <vt:lpstr>Arial</vt:lpstr>
      <vt:lpstr>Office 테마</vt:lpstr>
      <vt:lpstr>강의 소개</vt:lpstr>
      <vt:lpstr>강의 계획</vt:lpstr>
      <vt:lpstr>전체 강의 계획(800시간)</vt:lpstr>
      <vt:lpstr>웹 기반 SW의 구성</vt:lpstr>
      <vt:lpstr>웹 기반 SW의 구성</vt:lpstr>
      <vt:lpstr>Front-End vs Back-End – 프로그래밍 언어</vt:lpstr>
      <vt:lpstr>Front-End vs Back-End – HTML, CSS</vt:lpstr>
      <vt:lpstr>Front-End vs Back-End – Javascript</vt:lpstr>
      <vt:lpstr>Front-End vs Back-End – Java, SQL</vt:lpstr>
      <vt:lpstr>Front-End vs Back-End</vt:lpstr>
      <vt:lpstr>한국에서 자바 웹개발자란?</vt:lpstr>
      <vt:lpstr>한국에서 자바 웹개발자란?</vt:lpstr>
      <vt:lpstr>한국에서 자바 웹개발자란?</vt:lpstr>
      <vt:lpstr>웹 Vs. 모바일앱</vt:lpstr>
      <vt:lpstr>웹 Vs. 모바일앱</vt:lpstr>
      <vt:lpstr>소프트웨어 개발자(Software Engineer)의 필요 역량</vt:lpstr>
      <vt:lpstr>소프트웨어 개발자(Software Engineer)의 필요 역량</vt:lpstr>
      <vt:lpstr>소프트웨어 개발자(Software Engineer)의 필요 역량</vt:lpstr>
      <vt:lpstr>강의에서 다룰 주요 기술</vt:lpstr>
      <vt:lpstr>강의에서 다룰 주요 기술</vt:lpstr>
      <vt:lpstr>강의에서 다룰 주요 기술 - Javascript</vt:lpstr>
      <vt:lpstr>강의에서 다룰 주요 기술 - Javascript</vt:lpstr>
      <vt:lpstr>강의에서 다룰 주요 기술 - Javascript</vt:lpstr>
      <vt:lpstr>강의에서 다룰 주요 기술 - Javascript</vt:lpstr>
      <vt:lpstr>강의에서 다룰 주요 기술 - React</vt:lpstr>
      <vt:lpstr>강의에서 다룰 주요 기술 - React</vt:lpstr>
      <vt:lpstr>강의에서 다룰 주요 기술 - React</vt:lpstr>
      <vt:lpstr>강의에서 다룰 주요 기술</vt:lpstr>
      <vt:lpstr>강의에서 다룰 주요 기술 - Java</vt:lpstr>
      <vt:lpstr>강의에서 다룰 주요 기술 - Java</vt:lpstr>
      <vt:lpstr>강의에서 다룰 주요 기술 - Java</vt:lpstr>
      <vt:lpstr>강의에서 다룰 주요 기술 –Spring, JPA, Cloud</vt:lpstr>
      <vt:lpstr>강의를 통해 습득하는 역량 요소</vt:lpstr>
      <vt:lpstr>강사 소개</vt:lpstr>
      <vt:lpstr>약력</vt:lpstr>
      <vt:lpstr>강의 가이드</vt:lpstr>
      <vt:lpstr>강의 가이드</vt:lpstr>
      <vt:lpstr>강의 가이드</vt:lpstr>
      <vt:lpstr>강의 가이드</vt:lpstr>
      <vt:lpstr>수업 시작 전까지 해볼 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소개</dc:title>
  <dc:creator>Daekeun Ko</dc:creator>
  <cp:lastModifiedBy>user</cp:lastModifiedBy>
  <cp:revision>313</cp:revision>
  <dcterms:created xsi:type="dcterms:W3CDTF">2021-05-01T06:51:15Z</dcterms:created>
  <dcterms:modified xsi:type="dcterms:W3CDTF">2021-07-20T00:05:18Z</dcterms:modified>
</cp:coreProperties>
</file>